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4"/>
  </p:notesMasterIdLst>
  <p:handoutMasterIdLst>
    <p:handoutMasterId r:id="rId25"/>
  </p:handoutMasterIdLst>
  <p:sldIdLst>
    <p:sldId id="257" r:id="rId4"/>
    <p:sldId id="2580" r:id="rId5"/>
    <p:sldId id="2742" r:id="rId6"/>
    <p:sldId id="261" r:id="rId7"/>
    <p:sldId id="2314" r:id="rId8"/>
    <p:sldId id="2171" r:id="rId9"/>
    <p:sldId id="2741" r:id="rId10"/>
    <p:sldId id="2764" r:id="rId11"/>
    <p:sldId id="2844" r:id="rId12"/>
    <p:sldId id="2830" r:id="rId13"/>
    <p:sldId id="2876" r:id="rId14"/>
    <p:sldId id="2806" r:id="rId15"/>
    <p:sldId id="2877" r:id="rId16"/>
    <p:sldId id="2595" r:id="rId17"/>
    <p:sldId id="2582" r:id="rId18"/>
    <p:sldId id="2840" r:id="rId19"/>
    <p:sldId id="2863" r:id="rId20"/>
    <p:sldId id="2841" r:id="rId21"/>
    <p:sldId id="2606" r:id="rId22"/>
    <p:sldId id="299" r:id="rId23"/>
  </p:sldIdLst>
  <p:sldSz cx="12192000" cy="6858000"/>
  <p:notesSz cx="6858000" cy="9144000"/>
  <p:embeddedFontLst>
    <p:embeddedFont>
      <p:font typeface="华文行楷" panose="02010800040101010101" charset="-122"/>
      <p:regular r:id="rId29"/>
    </p:embeddedFont>
    <p:embeddedFont>
      <p:font typeface="汉仪力量黑简" panose="00020600040101010101" charset="-122"/>
      <p:regular r:id="rId30"/>
    </p:embeddedFont>
    <p:embeddedFont>
      <p:font typeface="汉仪雅酷黑简" panose="00020600040101010101" charset="-122"/>
      <p:regular r:id="rId31"/>
    </p:embeddedFont>
    <p:embeddedFont>
      <p:font typeface="汉仪白棋体简" panose="02010600000101010101" charset="-122"/>
      <p:regular r:id="rId32"/>
    </p:embeddedFont>
    <p:embeddedFont>
      <p:font typeface="方正兰亭黑简体" panose="02000000000000000000" charset="-122"/>
      <p:regular r:id="rId33"/>
    </p:embeddedFont>
    <p:embeddedFont>
      <p:font typeface="微软雅黑" panose="020B0503020204020204" charset="-122"/>
      <p:regular r:id="rId34"/>
    </p:embeddedFont>
    <p:embeddedFont>
      <p:font typeface="汉仪超粗宋简" panose="02010600000101010101" charset="-122"/>
      <p:regular r:id="rId35"/>
    </p:embeddedFont>
    <p:embeddedFont>
      <p:font typeface="等线 Light" panose="02010600030101010101" charset="-122"/>
      <p:regular r:id="rId36"/>
    </p:embeddedFont>
    <p:embeddedFont>
      <p:font typeface="等线" panose="02010600030101010101" charset="-122"/>
      <p:regular r:id="rId37"/>
    </p:embeddedFont>
    <p:embeddedFont>
      <p:font typeface="汉仪颜楷简" panose="00020600040101010101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705"/>
    <a:srgbClr val="2F5496"/>
    <a:srgbClr val="AA6500"/>
    <a:srgbClr val="BE8F00"/>
    <a:srgbClr val="BF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4.xml"/><Relationship Id="rId42" Type="http://schemas.openxmlformats.org/officeDocument/2006/relationships/font" Target="fonts/font14.fntdata"/><Relationship Id="rId41" Type="http://schemas.openxmlformats.org/officeDocument/2006/relationships/font" Target="fonts/font13.fntdata"/><Relationship Id="rId40" Type="http://schemas.openxmlformats.org/officeDocument/2006/relationships/font" Target="fonts/font12.fntdata"/><Relationship Id="rId4" Type="http://schemas.openxmlformats.org/officeDocument/2006/relationships/slide" Target="slides/slide1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tags" Target="../tags/tag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tags" Target="../tags/tag1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  <p:sp>
        <p:nvSpPr>
          <p:cNvPr id="4" name="文本框 3" descr="7b0a2020202022776f7264617274223a2022220a7d0a"/>
          <p:cNvSpPr txBox="1"/>
          <p:nvPr/>
        </p:nvSpPr>
        <p:spPr>
          <a:xfrm>
            <a:off x="1301115" y="1387475"/>
            <a:ext cx="5958205" cy="425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0">
                <a:ln w="13252" cmpd="sng"/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汉仪力量黑简" panose="00020600040101010101" charset="-122"/>
              </a:rPr>
              <a:t>听</a:t>
            </a:r>
            <a:r>
              <a:rPr lang="zh-CN" altLang="en-US" sz="8800">
                <a:ln w="13252" cmpd="sng"/>
                <a:solidFill>
                  <a:schemeClr val="tx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卢爷爷</a:t>
            </a:r>
            <a:endParaRPr lang="zh-CN" altLang="en-US" sz="4800">
              <a:ln w="13252" cmpd="sng"/>
              <a:solidFill>
                <a:srgbClr val="FFCB22"/>
              </a:solidFill>
              <a:effectLst/>
              <a:latin typeface="汉仪力量黑简" panose="00020600040101010101" charset="-122"/>
              <a:ea typeface="汉仪力量黑简" panose="00020600040101010101" charset="-122"/>
              <a:sym typeface="汉仪力量黑简" panose="00020600040101010101" charset="-122"/>
            </a:endParaRPr>
          </a:p>
          <a:p>
            <a:r>
              <a:rPr lang="en-US" altLang="zh-CN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   </a:t>
            </a:r>
            <a:r>
              <a:rPr lang="zh-CN" altLang="en-US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讲故事</a:t>
            </a:r>
            <a:endParaRPr lang="zh-CN" altLang="en-US" sz="8000">
              <a:ln w="1016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白棋体简" panose="02010600000101010101" charset="-122"/>
              <a:ea typeface="汉仪白棋体简" panose="02010600000101010101" charset="-122"/>
              <a:sym typeface="汉仪力量黑简" panose="00020600040101010101" charset="-122"/>
            </a:endParaRPr>
          </a:p>
          <a:p>
            <a:r>
              <a:rPr lang="en-US" altLang="zh-CN" sz="4000">
                <a:ln w="13252" cmpd="sng"/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        </a:t>
            </a:r>
            <a:r>
              <a:rPr lang="zh-CN" altLang="en-US" sz="4000">
                <a:ln w="13252" cmpd="sng"/>
                <a:effectLst/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  <a:sym typeface="汉仪力量黑简" panose="00020600040101010101" charset="-122"/>
              </a:rPr>
              <a:t>小故事•大智慧</a:t>
            </a:r>
            <a:endParaRPr lang="zh-CN" altLang="en-US" sz="4000">
              <a:ln w="13252" cmpd="sng"/>
              <a:effectLst/>
              <a:latin typeface="方正兰亭黑简体" panose="02000000000000000000" charset="-122"/>
              <a:ea typeface="方正兰亭黑简体" panose="02000000000000000000" charset="-122"/>
              <a:cs typeface="方正兰亭黑简体" panose="02000000000000000000" charset="-122"/>
              <a:sym typeface="汉仪力量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5857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多想一想，父母亲的爱，我们一辈子都还不完。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5857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学佛人要讲孝道，宽慰父母疲累的心，要拥有一颗感恩的心，感恩父母，感恩老师，感恩帮助过我们的朋友，感恩那些为我们无私奉献的人。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54114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一个人的长大靠自己是不可能的，靠的是众生。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2150" y="147066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从感恩当中要学会知足，从知足当中才会学会快乐。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----20160117 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悉尼法会开示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问答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思考题环节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70485"/>
            <a:ext cx="11250295" cy="5416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问答思考题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820" y="904240"/>
            <a:ext cx="11626215" cy="569277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、一个炎热的中午，两个路人热得受不了，去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哪里休息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、这两个人是怎么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议论这颗树的</a:t>
            </a:r>
            <a:r>
              <a:rPr 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、梧桐树听到他们的议论，是什么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反应？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、这个故事告诉我们，我们年轻时是怎样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、我们应该怎么去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、学佛人要讲孝道，应该怎么对待父母、老师、朋友和那些为我们无私奉献的人？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、一个人的长大靠的是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谁？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、怎样才会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快乐？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相关开示</a:t>
            </a: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学佛人要学会感恩，感恩就是慈悲的基础</a:t>
            </a: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假如一个小孩，从小你对他娇生惯养，习惯了被人围着、宠着，什么都是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第一，那就助长了他从小的我相、执著。父母的辛苦他们不知道，上班后他们会以为同事都应该听他的，当了经理他也永远不会知道员工的辛苦，还会整天地怨天尤人。社会上，这类人他不能成全大事，因为他们不会感觉到自己很幸福，他们在生活的道路上都会犯错和栽跟头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S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huohua20150116_1713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38 00_04_24-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9470" y="996315"/>
            <a:ext cx="360680" cy="3606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80835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学佛人要学会感恩，感恩就是慈悲的基础。当你住在大房子，吃好的、用好的，或者在学钢琴、看大屏幕电视的时候，你要知道，这些都是父辈们经过他们辛勤劳动的所得。作为父母，当你在割草的时候，你也要让孩子在太阳下拔草；你在吃饭后，你要让孩子去洗碗，不是你有没有钱雇人，而是在你真心地爱孩子，要帮助孩子去除我相！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  <a:sym typeface="+mn-ea"/>
              </a:rPr>
              <a:t>Shuohua20150116_1713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412750"/>
            <a:ext cx="10930890" cy="551815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87705" y="612775"/>
            <a:ext cx="10816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【恩师寄语】一辈子要感恩多少人？走到今天，我们靠的是大家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【恩师寄语】 走到今天，我们靠的是大家#shorts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18710" y="2003425"/>
            <a:ext cx="2355215" cy="41871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自由分享环节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784"/>
            <a:ext cx="11470640" cy="55079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</a:t>
            </a:r>
            <a:r>
              <a:rPr lang="zh-CN" altLang="en-US" sz="32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恩师父盧軍宏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314960"/>
            <a:ext cx="11470640" cy="605282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千手千眼无碍大悲心陀罗尼</a:t>
            </a:r>
            <a:endParaRPr lang="zh-CN" altLang="en-US" sz="28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南无喝啰怛那哆啰夜耶。南无阿唎耶。婆卢羯帝烁钵啰耶。 菩提萨埵婆耶。摩诃萨埵婆耶。摩诃迦卢尼迦耶。唵。萨皤啰罚曳。数怛那怛写。南无悉吉㗚埵伊蒙阿唎耶。婆卢吉帝室佛啰楞驮婆。南无那啰谨墀。醯唎摩诃皤哆沙咩。萨婆阿他豆输朋。阿逝孕。萨婆萨哆那摩婆萨多。那摩婆伽。摩罚特豆。怛姪他。唵。阿婆卢醯。卢迦帝。迦罗帝。夷醯唎。摩诃菩提萨埵。萨婆萨婆。摩啰摩啰。摩醯摩醯，唎驮孕。俱卢俱卢羯蒙。度卢度卢罚阇耶帝。摩诃罚阇耶帝。陀啰陀啰。地唎尼。室佛啰耶。遮啰遮啰。么么罚摩啰。穆帝隶。伊醯伊醯。室那室那。阿啰嘇佛啰舍利。罚娑罚嘇。佛啰舍耶。呼卢呼卢摩啰。呼卢呼卢醯利。娑啰娑啰。悉唎悉唎。苏嚧苏嚧。菩提夜菩提夜。菩驮夜菩驮夜。弥帝利夜。那啰谨墀。地利瑟尼那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婆夜摩那。娑婆诃。悉陀夜。娑婆诃。</a:t>
            </a:r>
            <a:r>
              <a:rPr lang="en-US" altLang="zh-CN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  </a:t>
            </a:r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摩诃悉陀夜。娑婆诃。悉陀喻艺。室皤啰耶。娑婆诃。那啰谨墀。娑婆诃。摩啰那啰。娑婆诃。悉啰僧阿穆佉耶。娑婆诃。娑婆摩诃阿悉陀夜。娑婆诃。者吉啰阿悉陀夜。娑婆诃。波陀摩羯悉陀夜。娑婆诃。那啰谨墀皤伽啰耶。娑婆诃。摩婆利胜羯啰夜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南无喝啰怛那哆啰夜耶。南无阿利耶。婆嚧吉帝。烁皤啰夜。娑婆诃。唵。悉殿都。漫多啰。跋陀耶。娑婆诃。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7b0a2020202022776f7264617274223a2022220a7d0a"/>
          <p:cNvSpPr>
            <a:spLocks noGrp="1"/>
          </p:cNvSpPr>
          <p:nvPr>
            <p:ph type="title"/>
          </p:nvPr>
        </p:nvSpPr>
        <p:spPr>
          <a:xfrm>
            <a:off x="407035" y="2633345"/>
            <a:ext cx="10458450" cy="1466850"/>
          </a:xfrm>
        </p:spPr>
        <p:txBody>
          <a:bodyPr>
            <a:normAutofit/>
          </a:bodyPr>
          <a:lstStyle/>
          <a:p>
            <a:pPr algn="ctr"/>
            <a:r>
              <a:rPr lang="zh-CN" altLang="en-US" spc="300" dirty="0">
                <a:ln w="6402">
                  <a:solidFill>
                    <a:srgbClr val="FFFFFF"/>
                  </a:solidFill>
                </a:ln>
                <a:gradFill>
                  <a:gsLst>
                    <a:gs pos="100000">
                      <a:srgbClr val="FDA2C6"/>
                    </a:gs>
                    <a:gs pos="48000">
                      <a:srgbClr val="F8508B"/>
                    </a:gs>
                  </a:gsLst>
                  <a:lin ang="5400000" scaled="0"/>
                </a:gradFill>
                <a:effectLst>
                  <a:glow rad="14633">
                    <a:srgbClr val="FFADC2">
                      <a:alpha val="54000"/>
                    </a:srgbClr>
                  </a:glow>
                  <a:innerShdw blurRad="18291" dist="50800" dir="13500000">
                    <a:srgbClr val="FFFEFF">
                      <a:alpha val="50000"/>
                    </a:srgbClr>
                  </a:innerShdw>
                  <a:reflection blurRad="18291" stA="30000" endA="300" endPos="31000" dist="63500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</a:rPr>
              <a:t>伤心的梧桐树</a:t>
            </a:r>
            <a:endParaRPr lang="zh-CN" altLang="en-US" spc="300" dirty="0">
              <a:ln w="6402">
                <a:solidFill>
                  <a:srgbClr val="FFFFFF"/>
                </a:solidFill>
              </a:ln>
              <a:gradFill>
                <a:gsLst>
                  <a:gs pos="100000">
                    <a:srgbClr val="FDA2C6"/>
                  </a:gs>
                  <a:gs pos="48000">
                    <a:srgbClr val="F8508B"/>
                  </a:gs>
                </a:gsLst>
                <a:lin ang="5400000" scaled="0"/>
              </a:gradFill>
              <a:effectLst>
                <a:glow rad="14633">
                  <a:srgbClr val="FFADC2">
                    <a:alpha val="54000"/>
                  </a:srgbClr>
                </a:glow>
                <a:innerShdw blurRad="18291" dist="50800" dir="13500000">
                  <a:srgbClr val="FFFEFF">
                    <a:alpha val="50000"/>
                  </a:srgbClr>
                </a:innerShdw>
                <a:reflection blurRad="18291" stA="30000" endA="300" endPos="31000" dist="63500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伤心的梧桐树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67000" y="1504950"/>
            <a:ext cx="68580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140335"/>
            <a:ext cx="11250295" cy="525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伤心的梧桐树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358900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一个炎热的中午，太阳火辣辣地照着大地。两个路人热得实在受不了了，看到不远处有一棵老梧桐树，便急忙走过去，坐在树荫底下休息纳凉。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31064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一个人望着这棵老梧桐树：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这梧桐树既不开花又不结果，一点用也没有。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另一个接着说道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是啊，你看这颗老梧桐树，长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得也弯弯曲曲的，还脱皮，真难看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!”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17919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听到两个人对自己的议论，梧桐树伤心无比，但它还是默默地为他们遮挡着炎炎烈日。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08140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这个故事告诉我们，当我们年轻的时候，活在父母、老师等很多人的爱护之下，但很多人不懂得感恩，反而处处去责怪他们，由着自己的性子，指责他们的不是，令他们很伤心。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  <p:tag name="resource_record_key" val="{&quot;13&quot;:[20482067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WPS 演示</Application>
  <PresentationFormat>宽屏</PresentationFormat>
  <Paragraphs>84</Paragraphs>
  <Slides>20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华文行楷</vt:lpstr>
      <vt:lpstr>汉仪力量黑简</vt:lpstr>
      <vt:lpstr>汉仪雅酷黑简</vt:lpstr>
      <vt:lpstr>汉仪白棋体简</vt:lpstr>
      <vt:lpstr>方正兰亭黑简体</vt:lpstr>
      <vt:lpstr>微软雅黑</vt:lpstr>
      <vt:lpstr>可可唯自强者强</vt:lpstr>
      <vt:lpstr>Yu Gothic UI</vt:lpstr>
      <vt:lpstr>汉仪超粗宋简</vt:lpstr>
      <vt:lpstr>Arial Unicode MS</vt:lpstr>
      <vt:lpstr>等线 Light</vt:lpstr>
      <vt:lpstr>等线</vt:lpstr>
      <vt:lpstr>汉仪颜楷简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伤心的梧桐树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591</cp:revision>
  <dcterms:created xsi:type="dcterms:W3CDTF">2023-11-14T14:28:00Z</dcterms:created>
  <dcterms:modified xsi:type="dcterms:W3CDTF">2025-02-01T11:29:18Z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C2A2712A4DDC45A9AB289050A68F764D_13</vt:lpwstr>
  </property>
  <property fmtid="{D5CDD505-2E9C-101B-9397-08002B2CF9AE}" pid="3" name="KSOProductBuildVer">
    <vt:lpwstr>2052-12.1.0.19770</vt:lpwstr>
  </property>
</Properties>
</file>