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27"/>
  </p:notesMasterIdLst>
  <p:handoutMasterIdLst>
    <p:handoutMasterId r:id="rId28"/>
  </p:handoutMasterIdLst>
  <p:sldIdLst>
    <p:sldId id="257" r:id="rId4"/>
    <p:sldId id="2580" r:id="rId5"/>
    <p:sldId id="2742" r:id="rId6"/>
    <p:sldId id="261" r:id="rId7"/>
    <p:sldId id="2314" r:id="rId8"/>
    <p:sldId id="2171" r:id="rId9"/>
    <p:sldId id="2741" r:id="rId10"/>
    <p:sldId id="2764" r:id="rId11"/>
    <p:sldId id="2830" r:id="rId12"/>
    <p:sldId id="2806" r:id="rId13"/>
    <p:sldId id="2695" r:id="rId14"/>
    <p:sldId id="2820" r:id="rId15"/>
    <p:sldId id="2844" r:id="rId16"/>
    <p:sldId id="2845" r:id="rId17"/>
    <p:sldId id="2846" r:id="rId18"/>
    <p:sldId id="2595" r:id="rId19"/>
    <p:sldId id="2582" r:id="rId20"/>
    <p:sldId id="2840" r:id="rId21"/>
    <p:sldId id="2853" r:id="rId22"/>
    <p:sldId id="2854" r:id="rId23"/>
    <p:sldId id="2841" r:id="rId24"/>
    <p:sldId id="2606" r:id="rId25"/>
    <p:sldId id="299" r:id="rId26"/>
  </p:sldIdLst>
  <p:sldSz cx="12192000" cy="6858000"/>
  <p:notesSz cx="6858000" cy="9144000"/>
  <p:embeddedFontLst>
    <p:embeddedFont>
      <p:font typeface="华文行楷" panose="02010800040101010101" charset="-122"/>
      <p:regular r:id="rId32"/>
    </p:embeddedFont>
    <p:embeddedFont>
      <p:font typeface="汉仪力量黑简" panose="00020600040101010101" charset="-122"/>
      <p:regular r:id="rId33"/>
    </p:embeddedFont>
    <p:embeddedFont>
      <p:font typeface="汉仪雅酷黑简" panose="00020600040101010101" charset="-122"/>
      <p:regular r:id="rId34"/>
    </p:embeddedFont>
    <p:embeddedFont>
      <p:font typeface="汉仪白棋体简" panose="02010600000101010101" charset="-122"/>
      <p:regular r:id="rId35"/>
    </p:embeddedFont>
    <p:embeddedFont>
      <p:font typeface="方正兰亭黑简体" panose="02000000000000000000" charset="-122"/>
      <p:regular r:id="rId36"/>
    </p:embeddedFont>
    <p:embeddedFont>
      <p:font typeface="微软雅黑" panose="020B0503020204020204" charset="-122"/>
      <p:regular r:id="rId37"/>
    </p:embeddedFont>
    <p:embeddedFont>
      <p:font typeface="汉仪超粗宋简" panose="02010600000101010101" charset="-122"/>
      <p:regular r:id="rId38"/>
    </p:embeddedFont>
    <p:embeddedFont>
      <p:font typeface="等线 Light" panose="02010600030101010101" charset="-122"/>
      <p:regular r:id="rId39"/>
    </p:embeddedFont>
    <p:embeddedFont>
      <p:font typeface="等线" panose="02010600030101010101" charset="-122"/>
      <p:regular r:id="rId40"/>
    </p:embeddedFont>
    <p:embeddedFont>
      <p:font typeface="汉仪颜楷简" panose="00020600040101010101" charset="-122"/>
      <p:regular r:id="rId41"/>
    </p:embeddedFont>
    <p:embeddedFont>
      <p:font typeface="Calibri" panose="020F0502020204030204" charset="0"/>
      <p:regular r:id="rId42"/>
      <p:bold r:id="rId43"/>
      <p:italic r:id="rId44"/>
      <p:boldItalic r:id="rId45"/>
    </p:embeddedFont>
  </p:embeddedFontLst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2705"/>
    <a:srgbClr val="2F5496"/>
    <a:srgbClr val="AA6500"/>
    <a:srgbClr val="BE8F00"/>
    <a:srgbClr val="BF8F00"/>
    <a:srgbClr val="7F6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27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4.xml"/><Relationship Id="rId45" Type="http://schemas.openxmlformats.org/officeDocument/2006/relationships/font" Target="fonts/font14.fntdata"/><Relationship Id="rId44" Type="http://schemas.openxmlformats.org/officeDocument/2006/relationships/font" Target="fonts/font13.fntdata"/><Relationship Id="rId43" Type="http://schemas.openxmlformats.org/officeDocument/2006/relationships/font" Target="fonts/font12.fntdata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slide" Target="slides/slide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27B0FD-6ACF-422B-9931-E62BBC23F8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F567F-06F1-432A-AA29-5B5A5EA0D9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r>
              <a:rPr lang="en-US" altLang="zh-CN" dirty="0" err="1" smtClean="0"/>
              <a:t>baihuafofa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7CC5FF-DB10-4BEE-BF13-9A4C48E75C9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D04A9-DF0D-46AA-94AE-DDB0CCB561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D6687-2B1A-40D9-9614-D26D2118A06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43772-7945-4910-96D9-050D5BE6DB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tags" Target="../tags/tag3.xml"/><Relationship Id="rId4" Type="http://schemas.microsoft.com/office/2007/relationships/media" Target="../media/media4.mp4"/><Relationship Id="rId3" Type="http://schemas.openxmlformats.org/officeDocument/2006/relationships/video" Target="../media/media4.mp4"/><Relationship Id="rId2" Type="http://schemas.openxmlformats.org/officeDocument/2006/relationships/tags" Target="../tags/tag2.xml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tags" Target="../tags/tag1.xml"/><Relationship Id="rId3" Type="http://schemas.microsoft.com/office/2007/relationships/media" Target="../media/media2.mp4"/><Relationship Id="rId2" Type="http://schemas.openxmlformats.org/officeDocument/2006/relationships/video" Target="../media/media2.mp4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观世音菩萨圣号（东方台博客下载）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1620" y="5641340"/>
            <a:ext cx="358140" cy="295910"/>
          </a:xfrm>
          <a:prstGeom prst="rect">
            <a:avLst/>
          </a:prstGeom>
        </p:spPr>
      </p:pic>
      <p:sp>
        <p:nvSpPr>
          <p:cNvPr id="4" name="文本框 3" descr="7b0a2020202022776f7264617274223a2022220a7d0a"/>
          <p:cNvSpPr txBox="1"/>
          <p:nvPr/>
        </p:nvSpPr>
        <p:spPr>
          <a:xfrm>
            <a:off x="1301115" y="1387475"/>
            <a:ext cx="5958205" cy="425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0000">
                <a:ln w="13252" cmpd="sng"/>
                <a:solidFill>
                  <a:schemeClr val="tx1"/>
                </a:solidFill>
                <a:effectLst/>
                <a:latin typeface="华文行楷" panose="02010800040101010101" charset="-122"/>
                <a:ea typeface="华文行楷" panose="02010800040101010101" charset="-122"/>
                <a:sym typeface="汉仪力量黑简" panose="00020600040101010101" charset="-122"/>
              </a:rPr>
              <a:t>听</a:t>
            </a:r>
            <a:r>
              <a:rPr lang="zh-CN" altLang="en-US" sz="8800">
                <a:ln w="13252" cmpd="sng"/>
                <a:solidFill>
                  <a:schemeClr val="tx1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sym typeface="汉仪力量黑简" panose="00020600040101010101" charset="-122"/>
              </a:rPr>
              <a:t>卢爷爷</a:t>
            </a:r>
            <a:endParaRPr lang="zh-CN" altLang="en-US" sz="4800">
              <a:ln w="13252" cmpd="sng"/>
              <a:solidFill>
                <a:srgbClr val="FFCB22"/>
              </a:solidFill>
              <a:effectLst/>
              <a:latin typeface="汉仪力量黑简" panose="00020600040101010101" charset="-122"/>
              <a:ea typeface="汉仪力量黑简" panose="00020600040101010101" charset="-122"/>
              <a:sym typeface="汉仪力量黑简" panose="00020600040101010101" charset="-122"/>
            </a:endParaRPr>
          </a:p>
          <a:p>
            <a:r>
              <a:rPr lang="en-US" altLang="zh-CN" sz="800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白棋体简" panose="02010600000101010101" charset="-122"/>
                <a:ea typeface="汉仪白棋体简" panose="02010600000101010101" charset="-122"/>
                <a:sym typeface="汉仪力量黑简" panose="00020600040101010101" charset="-122"/>
              </a:rPr>
              <a:t>   </a:t>
            </a:r>
            <a:r>
              <a:rPr lang="zh-CN" altLang="en-US" sz="8000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白棋体简" panose="02010600000101010101" charset="-122"/>
                <a:ea typeface="汉仪白棋体简" panose="02010600000101010101" charset="-122"/>
                <a:sym typeface="汉仪力量黑简" panose="00020600040101010101" charset="-122"/>
              </a:rPr>
              <a:t>讲故事</a:t>
            </a:r>
            <a:endParaRPr lang="zh-CN" altLang="en-US" sz="8000">
              <a:ln w="10160">
                <a:solidFill>
                  <a:schemeClr val="tx1"/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白棋体简" panose="02010600000101010101" charset="-122"/>
              <a:ea typeface="汉仪白棋体简" panose="02010600000101010101" charset="-122"/>
              <a:sym typeface="汉仪力量黑简" panose="00020600040101010101" charset="-122"/>
            </a:endParaRPr>
          </a:p>
          <a:p>
            <a:r>
              <a:rPr lang="en-US" altLang="zh-CN" sz="4000">
                <a:ln w="13252" cmpd="sng"/>
                <a:effectLst/>
                <a:latin typeface="汉仪雅酷黑简" panose="00020600040101010101" charset="-122"/>
                <a:ea typeface="汉仪雅酷黑简" panose="00020600040101010101" charset="-122"/>
                <a:sym typeface="汉仪力量黑简" panose="00020600040101010101" charset="-122"/>
              </a:rPr>
              <a:t>        </a:t>
            </a:r>
            <a:r>
              <a:rPr lang="zh-CN" altLang="en-US" sz="4000">
                <a:ln w="13252" cmpd="sng"/>
                <a:effectLst/>
                <a:latin typeface="方正兰亭黑简体" panose="02000000000000000000" charset="-122"/>
                <a:ea typeface="方正兰亭黑简体" panose="02000000000000000000" charset="-122"/>
                <a:cs typeface="方正兰亭黑简体" panose="02000000000000000000" charset="-122"/>
                <a:sym typeface="汉仪力量黑简" panose="00020600040101010101" charset="-122"/>
              </a:rPr>
              <a:t>小故事•大智慧</a:t>
            </a:r>
            <a:endParaRPr lang="zh-CN" altLang="en-US" sz="4000">
              <a:ln w="13252" cmpd="sng"/>
              <a:effectLst/>
              <a:latin typeface="方正兰亭黑简体" panose="02000000000000000000" charset="-122"/>
              <a:ea typeface="方正兰亭黑简体" panose="02000000000000000000" charset="-122"/>
              <a:cs typeface="方正兰亭黑简体" panose="02000000000000000000" charset="-122"/>
              <a:sym typeface="汉仪力量黑简" panose="0002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92150" y="74676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老和尚拍拍小和尚的头：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我问你，我今年已经八十多了，我是撑着不死，还是好好活着？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上晚课的时候，老和尚把小和尚叫到跟前说：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怎么样？想通了吗？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老和尚敲了小和尚一下：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笨呐！一天到晚怕死的人，是撑着不死；每天都向前看的人，他们是好好地活着。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895" y="94996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每个人都拥有一次生命，没有谁的生命比别人的更尊贵，也没有谁的生命比别人的更卑贱，问题在于并不是每个人都懂得生命真正的意义，懂得珍惜自己的生命。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68453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珍惜生命的人，懂得好好活着，生活对他们来说是恩赐，是不容易的一个机会；畏惧生命的人，颓废的人，他们是撑着不死，生命对于他们来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说是成了生活当中的一种负担。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68453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佛教讲做人要有平等心，生命对每一个人都是平等的，不爱护、浪费、糟蹋生命，很快就会失去它。同样，婚姻也是这样，不珍惜它，不爱护它，天天吵架、闹离婚，很快就会失去婚姻。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68453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懂得珍惜的人才会懂得拥有，珍惜什么就拥有什么，珍惜这副牙齿，天天刷牙，牙齿就不容易掉、不容易蛀；天天珍惜家庭，家庭就比较圆满；天天珍惜周围的朋友给你带来的欢乐和帮助，就会拥有佛缘和增上缘；珍惜佛法就拥有佛法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94932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每个人活在世界上要懂得珍惜生命、珍惜人生。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----20160117 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悉尼法会开示</a:t>
            </a: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en-US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 descr="7b0a2020202022776f7264617274223a2022220a7d0a"/>
          <p:cNvSpPr/>
          <p:nvPr/>
        </p:nvSpPr>
        <p:spPr>
          <a:xfrm>
            <a:off x="478790" y="853440"/>
            <a:ext cx="10366375" cy="45650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问答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思考题环节</a:t>
            </a:r>
            <a:endParaRPr lang="zh-CN" altLang="en-US" sz="80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1374775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48995" y="70485"/>
            <a:ext cx="11250295" cy="5416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问答思考题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7820" y="807085"/>
            <a:ext cx="11626215" cy="4660900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、大热天，禅院里的花怎么样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、小和尚赶紧跑去提了桶水来浇水，老和尚说了什么</a:t>
            </a:r>
            <a:r>
              <a:rPr 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</a:t>
            </a:r>
            <a:endParaRPr lang="zh-CN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、老和尚什么时候才想起来浇水？小和尚觉得花还能活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吗？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、水浇下去没多久，花怎么样了？小和尚说了什么，老和尚说他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胡说？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、撑着不死，还是好好活着区别在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哪里？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、每个人都拥有一次生命，有什么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不同？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7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、珍惜生命的人是怎样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生命对每一个人都是怎样的？但为什么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很快会失去它？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懂得珍惜的人才会懂得拥有，珍惜什么就拥有什么，请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举例。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10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、每个人活在世界上要懂得珍惜</a:t>
            </a:r>
            <a:r>
              <a:rPr lang="zh-CN" altLang="en-US" sz="24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什么？</a:t>
            </a:r>
            <a:endParaRPr lang="zh-CN" altLang="en-US" sz="24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69620" y="194945"/>
            <a:ext cx="11250295" cy="52133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相关开示</a:t>
            </a:r>
            <a:endParaRPr lang="zh-CN" altLang="en-US" sz="3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1055370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人生无常，生命短暂，要珍惜时间行菩萨道</a:t>
            </a: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听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众：末法时期，时间真的很紧急，从发现病症到手术这天，短短两个星期，我们就失去了这位师兄。如果这种情况，我们在新的一年里需要在哪些方面注意些什么呢？除了念经、许愿、放生。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台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长：注意时间，好好地把时间保护好，每一分钟都要脑子里有菩萨，每一分钟都要有佛，每一分钟都不能浪费，脑子里时刻想着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我今天做这件事情有没有功德，我今天做这件事情有没有浪费自己的生命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，天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人生无常，生命短暂，要珍惜时间行菩萨道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9620" y="1415415"/>
            <a:ext cx="363855" cy="3638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128000" y="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2">
                    <a:lumMod val="75000"/>
                  </a:schemeClr>
                </a:solidFill>
              </a:rPr>
              <a:t>【</a:t>
            </a:r>
            <a:r>
              <a:rPr lang="en-US" altLang="zh-CN" b="1">
                <a:solidFill>
                  <a:schemeClr val="bg2">
                    <a:lumMod val="75000"/>
                  </a:schemeClr>
                </a:solidFill>
              </a:rPr>
              <a:t>Wenda20180128B_0618</a:t>
            </a:r>
            <a:r>
              <a:rPr lang="zh-CN" altLang="en-US" b="1">
                <a:solidFill>
                  <a:schemeClr val="bg2">
                    <a:lumMod val="75000"/>
                  </a:schemeClr>
                </a:solidFill>
              </a:rPr>
              <a:t>】</a:t>
            </a:r>
            <a:endParaRPr lang="zh-CN" altLang="en-US" b="1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audio>
              <p:cMediaNode numSld="6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5010" y="614045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天想，做一件事情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……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像师父现在在做的事情，我就是在弘法，对不对？你今天哪怕是种个菜，去拿个东西，说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我这是做善事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，脑子要想，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我这事也是跟佛法有关系的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就要这么想，不停地想（明白。所以我们每一件事情都要以菩萨的方面去想，对不对？）对对对（我们要好好跟师兄们一起分享分享，叫他们多注意，在新的一年，每个人都要注意弘法念头，全部行为都要改好自己）对，就是时刻要提醒自己，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哎呀，我今天看电视又浪费时间了，我应该做菩萨的事情，我不应该这么看的，我浪费时间了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，就这样的。讲得不好听一点，你哪怕在洗脸的时候要想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快点洗，我马上要念经了，否则我洗脸都是浪费时间</a:t>
            </a:r>
            <a:r>
              <a:rPr lang="en-US" altLang="zh-CN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，就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28000" y="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2">
                    <a:lumMod val="75000"/>
                  </a:schemeClr>
                </a:solidFill>
              </a:rPr>
              <a:t>【</a:t>
            </a:r>
            <a:r>
              <a:rPr lang="en-US" altLang="zh-CN" b="1">
                <a:solidFill>
                  <a:schemeClr val="bg2">
                    <a:lumMod val="75000"/>
                  </a:schemeClr>
                </a:solidFill>
              </a:rPr>
              <a:t>Wenda20180128B_0618</a:t>
            </a:r>
            <a:r>
              <a:rPr lang="zh-CN" altLang="en-US" b="1">
                <a:solidFill>
                  <a:schemeClr val="bg2">
                    <a:lumMod val="75000"/>
                  </a:schemeClr>
                </a:solidFill>
              </a:rPr>
              <a:t>】</a:t>
            </a:r>
            <a:endParaRPr lang="zh-CN" altLang="en-US" b="1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428784"/>
            <a:ext cx="11470640" cy="550799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感恩南无释迦牟尼佛（三称）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感恩南无大慈大悲救苦救难广大灵感观世音菩萨摩诃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萨</a:t>
            </a:r>
            <a:endParaRPr lang="en-US" altLang="zh-CN" sz="3200" b="1" dirty="0" smtClean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（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三称）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感</a:t>
            </a:r>
            <a:r>
              <a:rPr lang="zh-CN" altLang="en-US" sz="32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恩师父盧軍宏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臺長（一称）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/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给自己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念一遍大悲咒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请南无大慈大悲救苦救难广大灵感观世音菩萨慈悲，加持我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XX</a:t>
            </a:r>
            <a:r>
              <a:rPr lang="en-US" altLang="zh-CN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X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正</a:t>
            </a:r>
            <a:r>
              <a:rPr lang="zh-CN" altLang="en-US" sz="3200" b="1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信正念</a:t>
            </a:r>
            <a:r>
              <a:rPr lang="zh-CN" altLang="en-US" sz="3200" b="1" dirty="0" smtClean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，增加智慧能量，如理如法参加共修。</a:t>
            </a:r>
            <a:endParaRPr lang="zh-CN" altLang="en-US" sz="3200" b="1" dirty="0">
              <a:solidFill>
                <a:srgbClr val="FFBA55">
                  <a:lumMod val="5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5010" y="614045"/>
            <a:ext cx="10930890" cy="524192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这样的（明白。师父，除了念经、许愿、放生，阅读《白话佛法》算不算是我们必须注重的一个环节呢？）要的。现在我告诉你，《白话佛法》是许愿、念经、放生的基础，我今天明确告诉你们，你现在学心灵法门，你想用这个三大法宝，如果你不会《白话佛法》，你就没有了基础，你做这三个做出来就效果不好。为什么很多人用这三大法宝不灵啊？没有佛法的基础，你就修不好心，你就不能许好愿、放好生、念好经，听得懂了吗？（听得懂。所以阅读《白话佛法》是不是提高了我们自身的境界，使我们的念经、许愿、放生的效果会提高？）对啊。</a:t>
            </a:r>
            <a:endParaRPr lang="zh-CN" altLang="en-US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28000" y="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b="1">
                <a:solidFill>
                  <a:schemeClr val="bg2">
                    <a:lumMod val="75000"/>
                  </a:schemeClr>
                </a:solidFill>
              </a:rPr>
              <a:t>【</a:t>
            </a:r>
            <a:r>
              <a:rPr lang="en-US" altLang="zh-CN" b="1">
                <a:solidFill>
                  <a:schemeClr val="bg2">
                    <a:lumMod val="75000"/>
                  </a:schemeClr>
                </a:solidFill>
              </a:rPr>
              <a:t>Wenda20180128B_0618</a:t>
            </a:r>
            <a:r>
              <a:rPr lang="zh-CN" altLang="en-US" b="1">
                <a:solidFill>
                  <a:schemeClr val="bg2">
                    <a:lumMod val="75000"/>
                  </a:schemeClr>
                </a:solidFill>
              </a:rPr>
              <a:t>】</a:t>
            </a:r>
            <a:endParaRPr lang="zh-CN" altLang="en-US" b="1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412750"/>
            <a:ext cx="10930890" cy="5518150"/>
          </a:xfrm>
          <a:prstGeom prst="rect">
            <a:avLst/>
          </a:prstGeom>
        </p:spPr>
        <p:txBody>
          <a:bodyPr wrap="square">
            <a:noAutofit/>
          </a:bodyPr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sz="27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lang="zh-CN" altLang="en-US" sz="28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87705" y="612775"/>
            <a:ext cx="108165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珍惜生命，珍惜慧命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珍惜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因缘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珍惜生命，珍惜慧命">
            <a:hlinkClick r:id="" action="ppaction://media"/>
          </p:cNvPr>
          <p:cNvPicPr/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717165" y="1918970"/>
            <a:ext cx="6757670" cy="379793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 descr="7b0a2020202022776f7264617274223a2022220a7d0a"/>
          <p:cNvSpPr/>
          <p:nvPr/>
        </p:nvSpPr>
        <p:spPr>
          <a:xfrm>
            <a:off x="478790" y="853440"/>
            <a:ext cx="10366375" cy="45650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36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 </a:t>
            </a:r>
            <a:r>
              <a:rPr lang="zh-CN" altLang="en-US" sz="8000" b="1" dirty="0">
                <a:ln w="4838" cmpd="sng">
                  <a:solidFill>
                    <a:srgbClr val="FFEA75"/>
                  </a:solidFill>
                  <a:prstDash val="solid"/>
                </a:ln>
                <a:gradFill>
                  <a:gsLst>
                    <a:gs pos="99000">
                      <a:srgbClr val="FF7373">
                        <a:alpha val="100000"/>
                      </a:srgbClr>
                    </a:gs>
                    <a:gs pos="0">
                      <a:srgbClr val="FF8F8E"/>
                    </a:gs>
                  </a:gsLst>
                  <a:lin ang="16200000" scaled="1"/>
                </a:gradFill>
                <a:effectLst>
                  <a:innerShdw blurRad="12095" dist="50800" dir="18900000">
                    <a:srgbClr val="89210D">
                      <a:alpha val="29000"/>
                    </a:srgbClr>
                  </a:innerShdw>
                  <a:reflection blurRad="16933" stA="38000" endA="900" endPos="60000" dist="38100" dir="5400000" sy="-100000" algn="bl" rotWithShape="0"/>
                </a:effectLst>
                <a:latin typeface="汉仪颜楷简" panose="00020600040101010101" charset="-122"/>
                <a:ea typeface="汉仪颜楷简" panose="00020600040101010101" charset="-122"/>
                <a:cs typeface="汉仪颜楷简" panose="00020600040101010101" charset="-122"/>
              </a:rPr>
              <a:t>自由分享环节</a:t>
            </a:r>
            <a:endParaRPr lang="zh-CN" altLang="en-US" sz="8000" b="1" dirty="0">
              <a:ln w="4838" cmpd="sng">
                <a:solidFill>
                  <a:srgbClr val="FFEA75"/>
                </a:solidFill>
                <a:prstDash val="solid"/>
              </a:ln>
              <a:gradFill>
                <a:gsLst>
                  <a:gs pos="99000">
                    <a:srgbClr val="FF7373">
                      <a:alpha val="100000"/>
                    </a:srgbClr>
                  </a:gs>
                  <a:gs pos="0">
                    <a:srgbClr val="FF8F8E"/>
                  </a:gs>
                </a:gsLst>
                <a:lin ang="16200000" scaled="1"/>
              </a:gradFill>
              <a:effectLst>
                <a:innerShdw blurRad="12095" dist="50800" dir="18900000">
                  <a:srgbClr val="89210D">
                    <a:alpha val="29000"/>
                  </a:srgbClr>
                </a:innerShdw>
                <a:reflection blurRad="16933" stA="38000" endA="900" endPos="60000" dist="38100" dir="5400000" sy="-100000" algn="bl" rotWithShape="0"/>
              </a:effectLst>
              <a:latin typeface="汉仪颜楷简" panose="00020600040101010101" charset="-122"/>
              <a:ea typeface="汉仪颜楷简" panose="00020600040101010101" charset="-122"/>
              <a:cs typeface="汉仪颜楷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5010" y="1374775"/>
            <a:ext cx="10930890" cy="352234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zh-CN" altLang="zh-CN" sz="27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07975" y="1659255"/>
            <a:ext cx="11545570" cy="2637155"/>
          </a:xfrm>
        </p:spPr>
        <p:txBody>
          <a:bodyPr>
            <a:normAutofit fontScale="90000"/>
          </a:bodyPr>
          <a:lstStyle/>
          <a:p>
            <a:pPr marL="0" lvl="0" indent="0" algn="ctr" eaLnBrk="0" fontAlgn="auto" hangingPunct="0">
              <a:lnSpc>
                <a:spcPct val="200000"/>
              </a:lnSpc>
              <a:spcBef>
                <a:spcPts val="0"/>
              </a:spcBef>
            </a:pPr>
            <a: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</a:t>
            </a: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5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加持我们正信正念、如理如法地修心修行！</a:t>
            </a:r>
            <a:r>
              <a:rPr lang="en-US" altLang="zh-CN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                                                                                      </a:t>
            </a: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b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</a:br>
            <a:r>
              <a:rPr lang="zh-CN" altLang="en-US" sz="30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lang="zh-CN" altLang="en-US" sz="3000" dirty="0"/>
          </a:p>
        </p:txBody>
      </p:sp>
      <p:sp>
        <p:nvSpPr>
          <p:cNvPr id="3" name="文本框 2"/>
          <p:cNvSpPr txBox="1"/>
          <p:nvPr/>
        </p:nvSpPr>
        <p:spPr>
          <a:xfrm>
            <a:off x="768985" y="826770"/>
            <a:ext cx="10731500" cy="6496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3600" dirty="0">
                <a:solidFill>
                  <a:srgbClr val="FFBA55">
                    <a:lumMod val="5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可可唯自强者强" panose="020B0503020204020204" charset="-128"/>
              </a:rPr>
              <a:t>结束语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5760" y="314960"/>
            <a:ext cx="11470640" cy="6052820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lvl="0" algn="ctr"/>
            <a:r>
              <a:rPr lang="zh-CN" altLang="en-US" sz="28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千手千眼无碍大悲心陀罗尼</a:t>
            </a:r>
            <a:endParaRPr lang="zh-CN" altLang="en-US" sz="28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南无喝啰怛那哆啰夜耶。南无阿唎耶。婆卢羯帝烁钵啰耶。 菩提萨埵婆耶。摩诃萨埵婆耶。摩诃迦卢尼迦耶。唵。萨皤啰罚曳。数怛那怛写。南无悉吉㗚埵伊蒙阿唎耶。婆卢吉帝室佛啰楞驮婆。南无那啰谨墀。醯唎摩诃皤哆沙咩。萨婆阿他豆输朋。阿逝孕。萨婆萨哆那摩婆萨多。那摩婆伽。摩罚特豆。怛姪他。唵。阿婆卢醯。卢迦帝。迦罗帝。夷醯唎。摩诃菩提萨埵。萨婆萨婆。摩啰摩啰。摩醯摩醯，唎驮孕。俱卢俱卢羯蒙。度卢度卢罚阇耶帝。摩诃罚阇耶帝。陀啰陀啰。地唎尼。室佛啰耶。遮啰遮啰。么么罚摩啰。穆帝隶。伊醯伊醯。室那室那。阿啰嘇佛啰舍利。罚娑罚嘇。佛啰舍耶。呼卢呼卢摩啰。呼卢呼卢醯利。娑啰娑啰。悉唎悉唎。苏嚧苏嚧。菩提夜菩提夜。菩驮夜菩驮夜。弥帝利夜。那啰谨墀。地利瑟尼那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婆夜摩那。娑婆诃。悉陀夜。娑婆诃。</a:t>
            </a:r>
            <a:r>
              <a:rPr lang="en-US" altLang="zh-CN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   </a:t>
            </a:r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摩诃悉陀夜。娑婆诃。悉陀喻艺。室皤啰耶。娑婆诃。那啰谨墀。娑婆诃。摩啰那啰。娑婆诃。悉啰僧阿穆佉耶。娑婆诃。娑婆摩诃阿悉陀夜。娑婆诃。者吉啰阿悉陀夜。娑婆诃。波陀摩羯悉陀夜。娑婆诃。那啰谨墀皤伽啰耶。娑婆诃。摩婆利胜羯啰夜。娑婆诃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  <a:p>
            <a:pPr lvl="0" algn="l"/>
            <a:r>
              <a:rPr lang="zh-CN" altLang="en-US" sz="2400" b="1" dirty="0">
                <a:solidFill>
                  <a:srgbClr val="AA6500"/>
                </a:solidFill>
                <a:latin typeface="微软雅黑" panose="020B0503020204020204" charset="-122"/>
                <a:ea typeface="微软雅黑" panose="020B0503020204020204" charset="-122"/>
                <a:cs typeface="+mj-ea"/>
                <a:sym typeface="可可唯自强者强" panose="020B0503020204020204" charset="-128"/>
              </a:rPr>
              <a:t>南无喝啰怛那哆啰夜耶。南无阿利耶。婆嚧吉帝。烁皤啰夜。娑婆诃。唵。悉殿都。漫多啰。跋陀耶。娑婆诃。</a:t>
            </a:r>
            <a:endParaRPr lang="zh-CN" altLang="en-US" sz="2400" b="1" dirty="0">
              <a:solidFill>
                <a:srgbClr val="AA6500"/>
              </a:solidFill>
              <a:latin typeface="微软雅黑" panose="020B0503020204020204" charset="-122"/>
              <a:ea typeface="微软雅黑" panose="020B0503020204020204" charset="-122"/>
              <a:cs typeface="+mj-ea"/>
              <a:sym typeface="可可唯自强者强" panose="020B050302020402020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descr="7b0a2020202022776f7264617274223a2022220a7d0a"/>
          <p:cNvSpPr>
            <a:spLocks noGrp="1"/>
          </p:cNvSpPr>
          <p:nvPr>
            <p:ph type="title"/>
          </p:nvPr>
        </p:nvSpPr>
        <p:spPr>
          <a:xfrm>
            <a:off x="407035" y="2633345"/>
            <a:ext cx="10458450" cy="1466850"/>
          </a:xfrm>
        </p:spPr>
        <p:txBody>
          <a:bodyPr>
            <a:normAutofit/>
          </a:bodyPr>
          <a:lstStyle/>
          <a:p>
            <a:pPr algn="ctr"/>
            <a:r>
              <a:rPr lang="zh-CN" altLang="en-US" spc="300" dirty="0">
                <a:ln w="6402">
                  <a:solidFill>
                    <a:srgbClr val="FFFFFF"/>
                  </a:solidFill>
                </a:ln>
                <a:gradFill>
                  <a:gsLst>
                    <a:gs pos="100000">
                      <a:srgbClr val="FDA2C6"/>
                    </a:gs>
                    <a:gs pos="48000">
                      <a:srgbClr val="F8508B"/>
                    </a:gs>
                  </a:gsLst>
                  <a:lin ang="5400000" scaled="0"/>
                </a:gradFill>
                <a:effectLst>
                  <a:glow rad="14633">
                    <a:srgbClr val="FFADC2">
                      <a:alpha val="54000"/>
                    </a:srgbClr>
                  </a:glow>
                  <a:innerShdw blurRad="18291" dist="50800" dir="13500000">
                    <a:srgbClr val="FFFEFF">
                      <a:alpha val="50000"/>
                    </a:srgbClr>
                  </a:innerShdw>
                  <a:reflection blurRad="18291" stA="30000" endA="300" endPos="31000" dist="63500" dir="5400000" sy="-100000" algn="bl" rotWithShape="0"/>
                </a:effectLst>
                <a:latin typeface="汉仪超粗宋简" panose="02010600000101010101" charset="-122"/>
                <a:ea typeface="汉仪超粗宋简" panose="02010600000101010101" charset="-122"/>
                <a:cs typeface="汉仪超粗宋简" panose="02010600000101010101" charset="-122"/>
              </a:rPr>
              <a:t>生命真正的意义</a:t>
            </a:r>
            <a:endParaRPr lang="zh-CN" altLang="en-US" spc="300" dirty="0">
              <a:ln w="6402">
                <a:solidFill>
                  <a:srgbClr val="FFFFFF"/>
                </a:solidFill>
              </a:ln>
              <a:gradFill>
                <a:gsLst>
                  <a:gs pos="100000">
                    <a:srgbClr val="FDA2C6"/>
                  </a:gs>
                  <a:gs pos="48000">
                    <a:srgbClr val="F8508B"/>
                  </a:gs>
                </a:gsLst>
                <a:lin ang="5400000" scaled="0"/>
              </a:gradFill>
              <a:effectLst>
                <a:glow rad="14633">
                  <a:srgbClr val="FFADC2">
                    <a:alpha val="54000"/>
                  </a:srgbClr>
                </a:glow>
                <a:innerShdw blurRad="18291" dist="50800" dir="13500000">
                  <a:srgbClr val="FFFEFF">
                    <a:alpha val="50000"/>
                  </a:srgbClr>
                </a:innerShdw>
                <a:reflection blurRad="18291" stA="30000" endA="300" endPos="31000" dist="63500" dir="5400000" sy="-100000" algn="bl" rotWithShape="0"/>
              </a:effectLst>
              <a:latin typeface="汉仪超粗宋简" panose="02010600000101010101" charset="-122"/>
              <a:ea typeface="汉仪超粗宋简" panose="02010600000101010101" charset="-122"/>
              <a:cs typeface="汉仪超粗宋简" panose="0201060000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生命真正的意义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67000" y="1495425"/>
            <a:ext cx="6858000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100000"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848995" y="140335"/>
            <a:ext cx="11250295" cy="5251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生命真正的意义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0555" y="1612265"/>
            <a:ext cx="10930890" cy="3268980"/>
          </a:xfrm>
          <a:prstGeom prst="rect">
            <a:avLst/>
          </a:prstGeom>
        </p:spPr>
        <p:txBody>
          <a:bodyPr wrap="square">
            <a:noAutofit/>
          </a:bodyPr>
          <a:p>
            <a:pPr indent="0" algn="just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大热天，禅院里的花被晒蔫了。</a:t>
            </a:r>
            <a:r>
              <a:rPr 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                   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22237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小和尚说：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天呐，快浇点水吧！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赶紧跑去提了桶水来。老和尚说：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不着急，现在太阳大，一冷一热，非死不可，等晚一点再浇。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1179195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到了晚上，小和尚提醒老和尚：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师父，该浇花了！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这时候，院子里的花已经成了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梅干菜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的样子，老和尚才想起来浇水。小和尚一边浇水，嘴巴里一边嘟哝着说：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师父，你看，不早浇，都已经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......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一定死，浇不活了。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0555" y="869950"/>
            <a:ext cx="10930890" cy="3071495"/>
          </a:xfrm>
          <a:prstGeom prst="rect">
            <a:avLst/>
          </a:prstGeom>
        </p:spPr>
        <p:txBody>
          <a:bodyPr wrap="square">
            <a:noAutofit/>
          </a:bodyPr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水浇下去没多久，已经垂下去的花，居然全立了起来，而且生机盎然。小和尚喊：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师父，它们可真厉害，憋在那儿，撑着不死。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老和尚一听：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胡说！不是撑着不死，是它们要好好活着。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小和尚问：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师父，那有什么不同呢？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”“</a:t>
            </a:r>
            <a:r>
              <a:rPr lang="zh-CN" altLang="en-US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当然不同。</a:t>
            </a:r>
            <a:r>
              <a:rPr lang="en-US" altLang="zh-CN" sz="36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sz="36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2.xml><?xml version="1.0" encoding="utf-8"?>
<p:tagLst xmlns:p="http://schemas.openxmlformats.org/presentationml/2006/main">
  <p:tag name="KSO_WM_UNIT_MEDIACOVER_STYLEID" val="1"/>
  <p:tag name="KSO_WM_UNIT_MEDIACOVER_TEXTSTATE" val="0"/>
  <p:tag name="KSO_WM_UNIT_MEDIACOVER_BTN_STATE" val="1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.xml><?xml version="1.0" encoding="utf-8"?>
<p:tagLst xmlns:p="http://schemas.openxmlformats.org/presentationml/2006/main">
  <p:tag name="commondata" val="eyJoZGlkIjoiYTcxZWNjYjNkYzFhZmQwNTUyNTQ0ZWM5N2E0NGZmNjYifQ=="/>
  <p:tag name="resource_record_key" val="{&quot;13&quot;:[20482067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2798</Words>
  <Application>WPS 演示</Application>
  <PresentationFormat>宽屏</PresentationFormat>
  <Paragraphs>94</Paragraphs>
  <Slides>23</Slides>
  <Notes>15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42" baseType="lpstr">
      <vt:lpstr>Arial</vt:lpstr>
      <vt:lpstr>宋体</vt:lpstr>
      <vt:lpstr>Wingdings</vt:lpstr>
      <vt:lpstr>华文行楷</vt:lpstr>
      <vt:lpstr>汉仪力量黑简</vt:lpstr>
      <vt:lpstr>汉仪雅酷黑简</vt:lpstr>
      <vt:lpstr>汉仪白棋体简</vt:lpstr>
      <vt:lpstr>方正兰亭黑简体</vt:lpstr>
      <vt:lpstr>微软雅黑</vt:lpstr>
      <vt:lpstr>可可唯自强者强</vt:lpstr>
      <vt:lpstr>Yu Gothic UI</vt:lpstr>
      <vt:lpstr>汉仪超粗宋简</vt:lpstr>
      <vt:lpstr>Arial Unicode MS</vt:lpstr>
      <vt:lpstr>等线 Light</vt:lpstr>
      <vt:lpstr>等线</vt:lpstr>
      <vt:lpstr>汉仪颜楷简</vt:lpstr>
      <vt:lpstr>Calibri</vt:lpstr>
      <vt:lpstr>Office 主题​​</vt:lpstr>
      <vt:lpstr>自定义设计方案</vt:lpstr>
      <vt:lpstr>PowerPoint 演示文稿</vt:lpstr>
      <vt:lpstr>PowerPoint 演示文稿</vt:lpstr>
      <vt:lpstr>PowerPoint 演示文稿</vt:lpstr>
      <vt:lpstr>生命真正的意义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本次共修如有不如理不如法的地方，请南无释迦牟尼佛，南无观世音菩萨，恩师盧軍宏臺長，龙天护法慈悲原谅，给我们智慧。 加持我们正信正念、如理如法地修心修行！                                                                                        感恩南无释迦牟尼佛！感恩南无观世音菩萨！感恩师父！感恩大家！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刘彩云</dc:creator>
  <cp:lastModifiedBy>汤汤</cp:lastModifiedBy>
  <cp:revision>581</cp:revision>
  <dcterms:created xsi:type="dcterms:W3CDTF">2023-11-14T14:28:00Z</dcterms:created>
  <dcterms:modified xsi:type="dcterms:W3CDTF">2025-01-15T14:30:50Z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C2A2712A4DDC45A9AB289050A68F764D_13</vt:lpwstr>
  </property>
  <property fmtid="{D5CDD505-2E9C-101B-9397-08002B2CF9AE}" pid="3" name="KSOProductBuildVer">
    <vt:lpwstr>2052-12.1.0.19770</vt:lpwstr>
  </property>
</Properties>
</file>