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509" r:id="rId3"/>
    <p:sldId id="712" r:id="rId4"/>
    <p:sldId id="767" r:id="rId5"/>
    <p:sldId id="775" r:id="rId6"/>
    <p:sldId id="774" r:id="rId7"/>
    <p:sldId id="738" r:id="rId8"/>
    <p:sldId id="739" r:id="rId9"/>
    <p:sldId id="782" r:id="rId10"/>
    <p:sldId id="792" r:id="rId11"/>
    <p:sldId id="785" r:id="rId12"/>
    <p:sldId id="786" r:id="rId13"/>
    <p:sldId id="787" r:id="rId14"/>
    <p:sldId id="788" r:id="rId15"/>
    <p:sldId id="789" r:id="rId16"/>
    <p:sldId id="791" r:id="rId17"/>
    <p:sldId id="742" r:id="rId18"/>
    <p:sldId id="776" r:id="rId19"/>
    <p:sldId id="769" r:id="rId20"/>
    <p:sldId id="770" r:id="rId21"/>
    <p:sldId id="773" r:id="rId22"/>
    <p:sldId id="771" r:id="rId23"/>
    <p:sldId id="772" r:id="rId24"/>
    <p:sldId id="743" r:id="rId25"/>
    <p:sldId id="744" r:id="rId26"/>
    <p:sldId id="797" r:id="rId27"/>
    <p:sldId id="778" r:id="rId28"/>
    <p:sldId id="745" r:id="rId29"/>
    <p:sldId id="793" r:id="rId30"/>
    <p:sldId id="779" r:id="rId31"/>
    <p:sldId id="746" r:id="rId32"/>
    <p:sldId id="780" r:id="rId33"/>
    <p:sldId id="747" r:id="rId34"/>
    <p:sldId id="794" r:id="rId35"/>
    <p:sldId id="749" r:id="rId36"/>
    <p:sldId id="795" r:id="rId37"/>
    <p:sldId id="751" r:id="rId38"/>
    <p:sldId id="796" r:id="rId39"/>
    <p:sldId id="752" r:id="rId40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D9A9198B-1C30-442D-8A25-6C7C2D889E0F}">
          <p14:sldIdLst>
            <p14:sldId id="256"/>
            <p14:sldId id="509"/>
            <p14:sldId id="712"/>
            <p14:sldId id="767"/>
            <p14:sldId id="775"/>
            <p14:sldId id="774"/>
            <p14:sldId id="738"/>
            <p14:sldId id="739"/>
            <p14:sldId id="782"/>
            <p14:sldId id="792"/>
            <p14:sldId id="785"/>
            <p14:sldId id="786"/>
            <p14:sldId id="787"/>
            <p14:sldId id="788"/>
            <p14:sldId id="789"/>
            <p14:sldId id="791"/>
            <p14:sldId id="742"/>
            <p14:sldId id="776"/>
            <p14:sldId id="769"/>
            <p14:sldId id="770"/>
            <p14:sldId id="773"/>
            <p14:sldId id="771"/>
            <p14:sldId id="772"/>
            <p14:sldId id="743"/>
            <p14:sldId id="744"/>
            <p14:sldId id="797"/>
            <p14:sldId id="778"/>
            <p14:sldId id="745"/>
            <p14:sldId id="793"/>
            <p14:sldId id="779"/>
            <p14:sldId id="746"/>
            <p14:sldId id="780"/>
            <p14:sldId id="747"/>
            <p14:sldId id="794"/>
            <p14:sldId id="749"/>
            <p14:sldId id="795"/>
            <p14:sldId id="751"/>
            <p14:sldId id="796"/>
            <p14:sldId id="752"/>
          </p14:sldIdLst>
        </p14:section>
        <p14:section name="Untitled Section" id="{D303CA42-E6BA-43F1-AD5F-18A1FC09296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7E39"/>
    <a:srgbClr val="EC700A"/>
    <a:srgbClr val="F79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5259" autoAdjust="0"/>
  </p:normalViewPr>
  <p:slideViewPr>
    <p:cSldViewPr>
      <p:cViewPr>
        <p:scale>
          <a:sx n="99" d="100"/>
          <a:sy n="99" d="100"/>
        </p:scale>
        <p:origin x="-116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20" d="100"/>
          <a:sy n="120" d="100"/>
        </p:scale>
        <p:origin x="-1464" y="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C94902-BB4F-4379-ACEF-741321C4498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4FF4831-0DFA-9F43-BDCB-1C265837A418}">
      <dgm:prSet phldrT="[Text]"/>
      <dgm:spPr/>
      <dgm:t>
        <a:bodyPr/>
        <a:lstStyle/>
        <a:p>
          <a:r>
            <a:rPr lang="en-US" altLang="x-none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Introduction</a:t>
          </a:r>
          <a:endParaRPr lang="en-GB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D0834CE-8C07-9147-AC6F-06B415DA98F2}" type="parTrans" cxnId="{12DAB249-F5B1-8A4A-B178-CBB811A44E64}">
      <dgm:prSet/>
      <dgm:spPr/>
      <dgm:t>
        <a:bodyPr/>
        <a:lstStyle/>
        <a:p>
          <a:endParaRPr lang="en-US"/>
        </a:p>
      </dgm:t>
    </dgm:pt>
    <dgm:pt modelId="{600F6F4A-BB65-874D-94EF-68642EC27F14}" type="sibTrans" cxnId="{12DAB249-F5B1-8A4A-B178-CBB811A44E64}">
      <dgm:prSet/>
      <dgm:spPr/>
      <dgm:t>
        <a:bodyPr/>
        <a:lstStyle/>
        <a:p>
          <a:endParaRPr lang="en-US"/>
        </a:p>
      </dgm:t>
    </dgm:pt>
    <dgm:pt modelId="{69CD4AE4-DF40-DC4B-B959-28FB4A8B5987}">
      <dgm:prSet phldrT="[Text]"/>
      <dgm:spPr/>
      <dgm:t>
        <a:bodyPr/>
        <a:lstStyle/>
        <a:p>
          <a:r>
            <a:rPr lang="en-GB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Lesson Plan</a:t>
          </a:r>
        </a:p>
      </dgm:t>
    </dgm:pt>
    <dgm:pt modelId="{21681B75-F6B9-5343-904A-3E32C2301FE2}" type="sibTrans" cxnId="{A749278F-0CB4-C544-8A2E-F635F24E3639}">
      <dgm:prSet/>
      <dgm:spPr/>
      <dgm:t>
        <a:bodyPr/>
        <a:lstStyle/>
        <a:p>
          <a:endParaRPr lang="en-GB"/>
        </a:p>
      </dgm:t>
    </dgm:pt>
    <dgm:pt modelId="{167EAEF8-59E2-3445-B21D-9E7A777BF8CC}" type="parTrans" cxnId="{A749278F-0CB4-C544-8A2E-F635F24E3639}">
      <dgm:prSet/>
      <dgm:spPr/>
      <dgm:t>
        <a:bodyPr/>
        <a:lstStyle/>
        <a:p>
          <a:endParaRPr lang="en-GB"/>
        </a:p>
      </dgm:t>
    </dgm:pt>
    <dgm:pt modelId="{7213E3ED-EEFC-5947-A5ED-AD2EFD8E8687}">
      <dgm:prSet phldrT="[Text]"/>
      <dgm:spPr/>
      <dgm:t>
        <a:bodyPr/>
        <a:lstStyle/>
        <a:p>
          <a:r>
            <a:rPr lang="en-GB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Scheme of Work</a:t>
          </a:r>
        </a:p>
      </dgm:t>
    </dgm:pt>
    <dgm:pt modelId="{249DBA1F-BE5F-CF42-8C5C-1F20D097FCEF}" type="sibTrans" cxnId="{C469AA5D-653F-9B41-888B-78E42EFDDE38}">
      <dgm:prSet/>
      <dgm:spPr/>
      <dgm:t>
        <a:bodyPr/>
        <a:lstStyle/>
        <a:p>
          <a:endParaRPr lang="en-GB"/>
        </a:p>
      </dgm:t>
    </dgm:pt>
    <dgm:pt modelId="{A4FB91A3-06E7-B943-AA5A-0097CCAE175B}" type="parTrans" cxnId="{C469AA5D-653F-9B41-888B-78E42EFDDE38}">
      <dgm:prSet/>
      <dgm:spPr/>
      <dgm:t>
        <a:bodyPr/>
        <a:lstStyle/>
        <a:p>
          <a:endParaRPr lang="en-GB"/>
        </a:p>
      </dgm:t>
    </dgm:pt>
    <dgm:pt modelId="{23EF056B-C71C-844F-9F25-DF30F6348228}">
      <dgm:prSet phldrT="[Text]"/>
      <dgm:spPr/>
      <dgm:t>
        <a:bodyPr/>
        <a:lstStyle/>
        <a:p>
          <a:r>
            <a:rPr lang="en-GB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Conclusion</a:t>
          </a:r>
        </a:p>
      </dgm:t>
    </dgm:pt>
    <dgm:pt modelId="{1D744348-5851-1D41-83FD-F6BFE7FA5055}" type="parTrans" cxnId="{AF3EB4D2-D108-A54E-B454-32F21510C8CA}">
      <dgm:prSet/>
      <dgm:spPr/>
      <dgm:t>
        <a:bodyPr/>
        <a:lstStyle/>
        <a:p>
          <a:endParaRPr lang="en-US"/>
        </a:p>
      </dgm:t>
    </dgm:pt>
    <dgm:pt modelId="{987AB63D-CAAE-6F4B-A74B-2E76ECF89D82}" type="sibTrans" cxnId="{AF3EB4D2-D108-A54E-B454-32F21510C8CA}">
      <dgm:prSet/>
      <dgm:spPr/>
      <dgm:t>
        <a:bodyPr/>
        <a:lstStyle/>
        <a:p>
          <a:endParaRPr lang="en-US"/>
        </a:p>
      </dgm:t>
    </dgm:pt>
    <dgm:pt modelId="{DD0401A6-61C8-3049-9C66-570A2C67F2E3}" type="pres">
      <dgm:prSet presAssocID="{E3C94902-BB4F-4379-ACEF-741321C4498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5CB17DA4-C961-E540-B420-34D0A5A60A2B}" type="pres">
      <dgm:prSet presAssocID="{E3C94902-BB4F-4379-ACEF-741321C4498B}" presName="Name1" presStyleCnt="0"/>
      <dgm:spPr/>
    </dgm:pt>
    <dgm:pt modelId="{D4CC32F3-0FF1-6842-B443-62B6B8531F02}" type="pres">
      <dgm:prSet presAssocID="{E3C94902-BB4F-4379-ACEF-741321C4498B}" presName="cycle" presStyleCnt="0"/>
      <dgm:spPr/>
    </dgm:pt>
    <dgm:pt modelId="{197A7052-98B1-8047-9333-2821D98EB0BF}" type="pres">
      <dgm:prSet presAssocID="{E3C94902-BB4F-4379-ACEF-741321C4498B}" presName="srcNode" presStyleLbl="node1" presStyleIdx="0" presStyleCnt="4"/>
      <dgm:spPr/>
    </dgm:pt>
    <dgm:pt modelId="{4886EAF7-2AD8-314D-9651-2B7114D723F5}" type="pres">
      <dgm:prSet presAssocID="{E3C94902-BB4F-4379-ACEF-741321C4498B}" presName="conn" presStyleLbl="parChTrans1D2" presStyleIdx="0" presStyleCnt="1"/>
      <dgm:spPr/>
      <dgm:t>
        <a:bodyPr/>
        <a:lstStyle/>
        <a:p>
          <a:endParaRPr lang="en-US"/>
        </a:p>
      </dgm:t>
    </dgm:pt>
    <dgm:pt modelId="{CB1AEBEC-82C5-3249-8F96-9AC82C20D686}" type="pres">
      <dgm:prSet presAssocID="{E3C94902-BB4F-4379-ACEF-741321C4498B}" presName="extraNode" presStyleLbl="node1" presStyleIdx="0" presStyleCnt="4"/>
      <dgm:spPr/>
    </dgm:pt>
    <dgm:pt modelId="{9C315CE6-029A-BB40-BAF7-CB9EB5A3F145}" type="pres">
      <dgm:prSet presAssocID="{E3C94902-BB4F-4379-ACEF-741321C4498B}" presName="dstNode" presStyleLbl="node1" presStyleIdx="0" presStyleCnt="4"/>
      <dgm:spPr/>
    </dgm:pt>
    <dgm:pt modelId="{1FBB4B67-5758-4C90-AA19-E6576604DF52}" type="pres">
      <dgm:prSet presAssocID="{34FF4831-0DFA-9F43-BDCB-1C265837A418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9E7063-D880-4A0A-92F4-583B272C2C82}" type="pres">
      <dgm:prSet presAssocID="{34FF4831-0DFA-9F43-BDCB-1C265837A418}" presName="accent_1" presStyleCnt="0"/>
      <dgm:spPr/>
    </dgm:pt>
    <dgm:pt modelId="{7C144299-78DA-D147-80B7-B0DACC4AC182}" type="pres">
      <dgm:prSet presAssocID="{34FF4831-0DFA-9F43-BDCB-1C265837A418}" presName="accentRepeatNode" presStyleLbl="solidFgAcc1" presStyleIdx="0" presStyleCnt="4"/>
      <dgm:spPr/>
    </dgm:pt>
    <dgm:pt modelId="{F501D043-0750-6D46-82FC-3DA700BD3C12}" type="pres">
      <dgm:prSet presAssocID="{7213E3ED-EEFC-5947-A5ED-AD2EFD8E868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43C8B8-2F7A-EA47-93FE-291E6CD94B2A}" type="pres">
      <dgm:prSet presAssocID="{7213E3ED-EEFC-5947-A5ED-AD2EFD8E8687}" presName="accent_2" presStyleCnt="0"/>
      <dgm:spPr/>
    </dgm:pt>
    <dgm:pt modelId="{90010D6C-BAEF-4547-9F8A-ADD90656E116}" type="pres">
      <dgm:prSet presAssocID="{7213E3ED-EEFC-5947-A5ED-AD2EFD8E8687}" presName="accentRepeatNode" presStyleLbl="solidFgAcc1" presStyleIdx="1" presStyleCnt="4"/>
      <dgm:spPr/>
    </dgm:pt>
    <dgm:pt modelId="{E019F74C-D6C9-4742-8C3F-2736F8753B00}" type="pres">
      <dgm:prSet presAssocID="{69CD4AE4-DF40-DC4B-B959-28FB4A8B598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07975-1957-41DB-9BCC-3B7837205259}" type="pres">
      <dgm:prSet presAssocID="{69CD4AE4-DF40-DC4B-B959-28FB4A8B5987}" presName="accent_3" presStyleCnt="0"/>
      <dgm:spPr/>
    </dgm:pt>
    <dgm:pt modelId="{FB4F122C-73D9-D440-92FB-2853EC04247D}" type="pres">
      <dgm:prSet presAssocID="{69CD4AE4-DF40-DC4B-B959-28FB4A8B5987}" presName="accentRepeatNode" presStyleLbl="solidFgAcc1" presStyleIdx="2" presStyleCnt="4" custLinFactNeighborX="-1468" custLinFactNeighborY="-840"/>
      <dgm:spPr/>
    </dgm:pt>
    <dgm:pt modelId="{F0B13A0E-C36D-4F75-AC59-1FD9E70DF57A}" type="pres">
      <dgm:prSet presAssocID="{23EF056B-C71C-844F-9F25-DF30F634822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B72F13-C304-448B-82B5-981E89516F91}" type="pres">
      <dgm:prSet presAssocID="{23EF056B-C71C-844F-9F25-DF30F6348228}" presName="accent_4" presStyleCnt="0"/>
      <dgm:spPr/>
    </dgm:pt>
    <dgm:pt modelId="{6476C288-DDC7-2740-9BC5-4848EEB39646}" type="pres">
      <dgm:prSet presAssocID="{23EF056B-C71C-844F-9F25-DF30F6348228}" presName="accentRepeatNode" presStyleLbl="solidFgAcc1" presStyleIdx="3" presStyleCnt="4"/>
      <dgm:spPr/>
    </dgm:pt>
  </dgm:ptLst>
  <dgm:cxnLst>
    <dgm:cxn modelId="{A749278F-0CB4-C544-8A2E-F635F24E3639}" srcId="{E3C94902-BB4F-4379-ACEF-741321C4498B}" destId="{69CD4AE4-DF40-DC4B-B959-28FB4A8B5987}" srcOrd="2" destOrd="0" parTransId="{167EAEF8-59E2-3445-B21D-9E7A777BF8CC}" sibTransId="{21681B75-F6B9-5343-904A-3E32C2301FE2}"/>
    <dgm:cxn modelId="{C7DFD0E2-2B1B-4C22-BDDD-7502B72C4C17}" type="presOf" srcId="{600F6F4A-BB65-874D-94EF-68642EC27F14}" destId="{4886EAF7-2AD8-314D-9651-2B7114D723F5}" srcOrd="0" destOrd="0" presId="urn:microsoft.com/office/officeart/2008/layout/VerticalCurvedList"/>
    <dgm:cxn modelId="{12DAB249-F5B1-8A4A-B178-CBB811A44E64}" srcId="{E3C94902-BB4F-4379-ACEF-741321C4498B}" destId="{34FF4831-0DFA-9F43-BDCB-1C265837A418}" srcOrd="0" destOrd="0" parTransId="{DD0834CE-8C07-9147-AC6F-06B415DA98F2}" sibTransId="{600F6F4A-BB65-874D-94EF-68642EC27F14}"/>
    <dgm:cxn modelId="{C469AA5D-653F-9B41-888B-78E42EFDDE38}" srcId="{E3C94902-BB4F-4379-ACEF-741321C4498B}" destId="{7213E3ED-EEFC-5947-A5ED-AD2EFD8E8687}" srcOrd="1" destOrd="0" parTransId="{A4FB91A3-06E7-B943-AA5A-0097CCAE175B}" sibTransId="{249DBA1F-BE5F-CF42-8C5C-1F20D097FCEF}"/>
    <dgm:cxn modelId="{72DE76A0-7D30-9142-86B6-B16D09EDDF8A}" type="presOf" srcId="{E3C94902-BB4F-4379-ACEF-741321C4498B}" destId="{DD0401A6-61C8-3049-9C66-570A2C67F2E3}" srcOrd="0" destOrd="0" presId="urn:microsoft.com/office/officeart/2008/layout/VerticalCurvedList"/>
    <dgm:cxn modelId="{4E99A59C-6566-E346-8942-FA379B8391D7}" type="presOf" srcId="{7213E3ED-EEFC-5947-A5ED-AD2EFD8E8687}" destId="{F501D043-0750-6D46-82FC-3DA700BD3C12}" srcOrd="0" destOrd="0" presId="urn:microsoft.com/office/officeart/2008/layout/VerticalCurvedList"/>
    <dgm:cxn modelId="{F790DF45-8473-4338-A6DE-5E7768A3930F}" type="presOf" srcId="{23EF056B-C71C-844F-9F25-DF30F6348228}" destId="{F0B13A0E-C36D-4F75-AC59-1FD9E70DF57A}" srcOrd="0" destOrd="0" presId="urn:microsoft.com/office/officeart/2008/layout/VerticalCurvedList"/>
    <dgm:cxn modelId="{AF3EB4D2-D108-A54E-B454-32F21510C8CA}" srcId="{E3C94902-BB4F-4379-ACEF-741321C4498B}" destId="{23EF056B-C71C-844F-9F25-DF30F6348228}" srcOrd="3" destOrd="0" parTransId="{1D744348-5851-1D41-83FD-F6BFE7FA5055}" sibTransId="{987AB63D-CAAE-6F4B-A74B-2E76ECF89D82}"/>
    <dgm:cxn modelId="{9D303E3D-A448-4419-B05D-CD8C33468F79}" type="presOf" srcId="{69CD4AE4-DF40-DC4B-B959-28FB4A8B5987}" destId="{E019F74C-D6C9-4742-8C3F-2736F8753B00}" srcOrd="0" destOrd="0" presId="urn:microsoft.com/office/officeart/2008/layout/VerticalCurvedList"/>
    <dgm:cxn modelId="{B3C1448F-53D7-4AB7-91AF-B01CF9CEA2FA}" type="presOf" srcId="{34FF4831-0DFA-9F43-BDCB-1C265837A418}" destId="{1FBB4B67-5758-4C90-AA19-E6576604DF52}" srcOrd="0" destOrd="0" presId="urn:microsoft.com/office/officeart/2008/layout/VerticalCurvedList"/>
    <dgm:cxn modelId="{F3C35329-410E-3242-A98A-E90BAEEB71A6}" type="presParOf" srcId="{DD0401A6-61C8-3049-9C66-570A2C67F2E3}" destId="{5CB17DA4-C961-E540-B420-34D0A5A60A2B}" srcOrd="0" destOrd="0" presId="urn:microsoft.com/office/officeart/2008/layout/VerticalCurvedList"/>
    <dgm:cxn modelId="{29A01211-5CF1-EB4D-8C59-7EFB09A54A5A}" type="presParOf" srcId="{5CB17DA4-C961-E540-B420-34D0A5A60A2B}" destId="{D4CC32F3-0FF1-6842-B443-62B6B8531F02}" srcOrd="0" destOrd="0" presId="urn:microsoft.com/office/officeart/2008/layout/VerticalCurvedList"/>
    <dgm:cxn modelId="{5E6B4306-60C1-1742-A7A2-65D37C517C25}" type="presParOf" srcId="{D4CC32F3-0FF1-6842-B443-62B6B8531F02}" destId="{197A7052-98B1-8047-9333-2821D98EB0BF}" srcOrd="0" destOrd="0" presId="urn:microsoft.com/office/officeart/2008/layout/VerticalCurvedList"/>
    <dgm:cxn modelId="{AEB85C25-F78F-D043-BA96-0D2D27916F86}" type="presParOf" srcId="{D4CC32F3-0FF1-6842-B443-62B6B8531F02}" destId="{4886EAF7-2AD8-314D-9651-2B7114D723F5}" srcOrd="1" destOrd="0" presId="urn:microsoft.com/office/officeart/2008/layout/VerticalCurvedList"/>
    <dgm:cxn modelId="{BD6E6CC1-AC39-7A4C-B72E-08F915E70A38}" type="presParOf" srcId="{D4CC32F3-0FF1-6842-B443-62B6B8531F02}" destId="{CB1AEBEC-82C5-3249-8F96-9AC82C20D686}" srcOrd="2" destOrd="0" presId="urn:microsoft.com/office/officeart/2008/layout/VerticalCurvedList"/>
    <dgm:cxn modelId="{EAD87537-A623-B545-B7BC-B4B6D444A13F}" type="presParOf" srcId="{D4CC32F3-0FF1-6842-B443-62B6B8531F02}" destId="{9C315CE6-029A-BB40-BAF7-CB9EB5A3F145}" srcOrd="3" destOrd="0" presId="urn:microsoft.com/office/officeart/2008/layout/VerticalCurvedList"/>
    <dgm:cxn modelId="{10D3F509-CEE2-4258-9C81-25C527DD1A67}" type="presParOf" srcId="{5CB17DA4-C961-E540-B420-34D0A5A60A2B}" destId="{1FBB4B67-5758-4C90-AA19-E6576604DF52}" srcOrd="1" destOrd="0" presId="urn:microsoft.com/office/officeart/2008/layout/VerticalCurvedList"/>
    <dgm:cxn modelId="{85BB5DEF-3510-46EE-B888-DC8704600FD5}" type="presParOf" srcId="{5CB17DA4-C961-E540-B420-34D0A5A60A2B}" destId="{B49E7063-D880-4A0A-92F4-583B272C2C82}" srcOrd="2" destOrd="0" presId="urn:microsoft.com/office/officeart/2008/layout/VerticalCurvedList"/>
    <dgm:cxn modelId="{E3E90B72-05DD-4AAB-A908-6DA6024E3170}" type="presParOf" srcId="{B49E7063-D880-4A0A-92F4-583B272C2C82}" destId="{7C144299-78DA-D147-80B7-B0DACC4AC182}" srcOrd="0" destOrd="0" presId="urn:microsoft.com/office/officeart/2008/layout/VerticalCurvedList"/>
    <dgm:cxn modelId="{61974295-510C-4B4E-A710-DA1F443F1648}" type="presParOf" srcId="{5CB17DA4-C961-E540-B420-34D0A5A60A2B}" destId="{F501D043-0750-6D46-82FC-3DA700BD3C12}" srcOrd="3" destOrd="0" presId="urn:microsoft.com/office/officeart/2008/layout/VerticalCurvedList"/>
    <dgm:cxn modelId="{13638E9A-94BD-DC4E-97E6-CB8C1FE89F35}" type="presParOf" srcId="{5CB17DA4-C961-E540-B420-34D0A5A60A2B}" destId="{D043C8B8-2F7A-EA47-93FE-291E6CD94B2A}" srcOrd="4" destOrd="0" presId="urn:microsoft.com/office/officeart/2008/layout/VerticalCurvedList"/>
    <dgm:cxn modelId="{DABAAC47-BE1E-8F4F-BBBB-096C17A41309}" type="presParOf" srcId="{D043C8B8-2F7A-EA47-93FE-291E6CD94B2A}" destId="{90010D6C-BAEF-4547-9F8A-ADD90656E116}" srcOrd="0" destOrd="0" presId="urn:microsoft.com/office/officeart/2008/layout/VerticalCurvedList"/>
    <dgm:cxn modelId="{19B78468-72E5-45D0-9578-63C32758F040}" type="presParOf" srcId="{5CB17DA4-C961-E540-B420-34D0A5A60A2B}" destId="{E019F74C-D6C9-4742-8C3F-2736F8753B00}" srcOrd="5" destOrd="0" presId="urn:microsoft.com/office/officeart/2008/layout/VerticalCurvedList"/>
    <dgm:cxn modelId="{6A102212-F073-4F99-BE22-1F48AC1F83AE}" type="presParOf" srcId="{5CB17DA4-C961-E540-B420-34D0A5A60A2B}" destId="{3E507975-1957-41DB-9BCC-3B7837205259}" srcOrd="6" destOrd="0" presId="urn:microsoft.com/office/officeart/2008/layout/VerticalCurvedList"/>
    <dgm:cxn modelId="{D553BAF8-39A2-4912-B73D-0D79A7AB3D28}" type="presParOf" srcId="{3E507975-1957-41DB-9BCC-3B7837205259}" destId="{FB4F122C-73D9-D440-92FB-2853EC04247D}" srcOrd="0" destOrd="0" presId="urn:microsoft.com/office/officeart/2008/layout/VerticalCurvedList"/>
    <dgm:cxn modelId="{813A2AFE-60F9-4159-A54D-D835A2D26E23}" type="presParOf" srcId="{5CB17DA4-C961-E540-B420-34D0A5A60A2B}" destId="{F0B13A0E-C36D-4F75-AC59-1FD9E70DF57A}" srcOrd="7" destOrd="0" presId="urn:microsoft.com/office/officeart/2008/layout/VerticalCurvedList"/>
    <dgm:cxn modelId="{26BAD249-83C0-4007-8132-68E79DADDDAC}" type="presParOf" srcId="{5CB17DA4-C961-E540-B420-34D0A5A60A2B}" destId="{90B72F13-C304-448B-82B5-981E89516F91}" srcOrd="8" destOrd="0" presId="urn:microsoft.com/office/officeart/2008/layout/VerticalCurvedList"/>
    <dgm:cxn modelId="{83D2675B-DEE0-4CAB-BC21-4D14AF4E9F10}" type="presParOf" srcId="{90B72F13-C304-448B-82B5-981E89516F91}" destId="{6476C288-DDC7-2740-9BC5-4848EEB3964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6EAF7-2AD8-314D-9651-2B7114D723F5}">
      <dsp:nvSpPr>
        <dsp:cNvPr id="0" name=""/>
        <dsp:cNvSpPr/>
      </dsp:nvSpPr>
      <dsp:spPr>
        <a:xfrm>
          <a:off x="-5833875" y="-892850"/>
          <a:ext cx="6945299" cy="6945299"/>
        </a:xfrm>
        <a:prstGeom prst="blockArc">
          <a:avLst>
            <a:gd name="adj1" fmla="val 18900000"/>
            <a:gd name="adj2" fmla="val 2700000"/>
            <a:gd name="adj3" fmla="val 311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B4B67-5758-4C90-AA19-E6576604DF52}">
      <dsp:nvSpPr>
        <dsp:cNvPr id="0" name=""/>
        <dsp:cNvSpPr/>
      </dsp:nvSpPr>
      <dsp:spPr>
        <a:xfrm>
          <a:off x="581746" y="396669"/>
          <a:ext cx="7204978" cy="7937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0041" tIns="106680" rIns="106680" bIns="10668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x-none" sz="4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Introduction</a:t>
          </a:r>
          <a:endParaRPr lang="en-GB" sz="4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81746" y="396669"/>
        <a:ext cx="7204978" cy="793752"/>
      </dsp:txXfrm>
    </dsp:sp>
    <dsp:sp modelId="{7C144299-78DA-D147-80B7-B0DACC4AC182}">
      <dsp:nvSpPr>
        <dsp:cNvPr id="0" name=""/>
        <dsp:cNvSpPr/>
      </dsp:nvSpPr>
      <dsp:spPr>
        <a:xfrm>
          <a:off x="85651" y="297450"/>
          <a:ext cx="992190" cy="9921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1D043-0750-6D46-82FC-3DA700BD3C12}">
      <dsp:nvSpPr>
        <dsp:cNvPr id="0" name=""/>
        <dsp:cNvSpPr/>
      </dsp:nvSpPr>
      <dsp:spPr>
        <a:xfrm>
          <a:off x="1036823" y="1587505"/>
          <a:ext cx="6749902" cy="7937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0041" tIns="106680" rIns="106680" bIns="10668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Scheme of Work</a:t>
          </a:r>
        </a:p>
      </dsp:txBody>
      <dsp:txXfrm>
        <a:off x="1036823" y="1587505"/>
        <a:ext cx="6749902" cy="793752"/>
      </dsp:txXfrm>
    </dsp:sp>
    <dsp:sp modelId="{90010D6C-BAEF-4547-9F8A-ADD90656E116}">
      <dsp:nvSpPr>
        <dsp:cNvPr id="0" name=""/>
        <dsp:cNvSpPr/>
      </dsp:nvSpPr>
      <dsp:spPr>
        <a:xfrm>
          <a:off x="540727" y="1488286"/>
          <a:ext cx="992190" cy="9921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19F74C-D6C9-4742-8C3F-2736F8753B00}">
      <dsp:nvSpPr>
        <dsp:cNvPr id="0" name=""/>
        <dsp:cNvSpPr/>
      </dsp:nvSpPr>
      <dsp:spPr>
        <a:xfrm>
          <a:off x="1036823" y="2778340"/>
          <a:ext cx="6749902" cy="7937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0041" tIns="106680" rIns="106680" bIns="10668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Lesson Plan</a:t>
          </a:r>
        </a:p>
      </dsp:txBody>
      <dsp:txXfrm>
        <a:off x="1036823" y="2778340"/>
        <a:ext cx="6749902" cy="793752"/>
      </dsp:txXfrm>
    </dsp:sp>
    <dsp:sp modelId="{FB4F122C-73D9-D440-92FB-2853EC04247D}">
      <dsp:nvSpPr>
        <dsp:cNvPr id="0" name=""/>
        <dsp:cNvSpPr/>
      </dsp:nvSpPr>
      <dsp:spPr>
        <a:xfrm>
          <a:off x="526162" y="2670786"/>
          <a:ext cx="992190" cy="9921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13A0E-C36D-4F75-AC59-1FD9E70DF57A}">
      <dsp:nvSpPr>
        <dsp:cNvPr id="0" name=""/>
        <dsp:cNvSpPr/>
      </dsp:nvSpPr>
      <dsp:spPr>
        <a:xfrm>
          <a:off x="581746" y="3969175"/>
          <a:ext cx="7204978" cy="7937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0041" tIns="106680" rIns="106680" bIns="10668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2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Conclusion</a:t>
          </a:r>
        </a:p>
      </dsp:txBody>
      <dsp:txXfrm>
        <a:off x="581746" y="3969175"/>
        <a:ext cx="7204978" cy="793752"/>
      </dsp:txXfrm>
    </dsp:sp>
    <dsp:sp modelId="{6476C288-DDC7-2740-9BC5-4848EEB39646}">
      <dsp:nvSpPr>
        <dsp:cNvPr id="0" name=""/>
        <dsp:cNvSpPr/>
      </dsp:nvSpPr>
      <dsp:spPr>
        <a:xfrm>
          <a:off x="85651" y="3869956"/>
          <a:ext cx="992190" cy="9921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14AFD1F-8D5F-957A-D50D-B3618FFF74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41FC3B5-2CE0-AE7A-6A22-3D12F475B6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4222ED5A-D0B0-4843-8783-21F6B26D0F3B}" type="datetimeFigureOut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B58F7D6-36BA-D36C-2670-EB911C574B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2DB230-F158-BD2C-29C9-02B8A563214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4FB13D4E-FBE8-AE41-89C8-5AF293B1A8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D3CA844C-99D0-0338-D5D5-04738FCB16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 dirty="0"/>
          </a:p>
        </p:txBody>
      </p:sp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260B7F84-2333-30EE-5E31-E3C531D826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697EEEE-0428-99FC-B62E-016159EF03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FA2BC97-67A0-1446-AD9A-C8B5F11345A1}" type="datetimeFigureOut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B94089E3-7B90-CCF4-90EE-42C794C92A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14D10C9-FA89-7A46-290E-49AA976637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B9800B5-2F5E-481D-995D-76494DC16E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9FAF29D6-F1CF-3A4A-BE6D-B85349C934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656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C7803C-8E88-01F0-8A7A-76F541EB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E72B590-99A2-924B-8240-E9A97549C31C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376283-35EC-F395-BAE6-20E26DAD5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4A5A97-E141-CE5E-99C7-6E3FC63AF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AF94C-8507-8342-A51D-F97FF74868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7038494"/>
      </p:ext>
    </p:extLst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1E473B-82D0-3B46-B398-E22BA5008C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DCB149E-FE3E-3D4A-8E66-053E60FE4728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97B88A-E611-E8AD-86D7-458341275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DCA4FA-02C5-9EA1-5B44-3454E961F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E378A-3002-4742-8036-CFA91B45F0D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949015"/>
      </p:ext>
    </p:extLst>
  </p:cSld>
  <p:clrMapOvr>
    <a:masterClrMapping/>
  </p:clrMapOvr>
  <p:transition spd="slow"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8A8525-DF27-5B27-5C4D-EF163AEB41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54C1BC7-C42A-3040-8F7D-007BF451B3E0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7A34A9-0B28-805F-8109-69CFF72C3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B0F91D-2C25-AAAB-B014-5B636747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F231D-C645-FD40-8ACB-5BA86DA8E9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553773"/>
      </p:ext>
    </p:extLst>
  </p:cSld>
  <p:clrMapOvr>
    <a:masterClrMapping/>
  </p:clrMapOvr>
  <p:transition spd="slow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048A8F-05F8-C307-A7E2-1D375BB92C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ECDAA21-B27E-6541-A627-B7CFE54DFE96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93DB81-F945-3F87-A523-E1DAFCB66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9AC48A1-9616-5E56-1E3F-D5111511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49640-C73F-DB47-8529-5EF0472658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2448964"/>
      </p:ext>
    </p:extLst>
  </p:cSld>
  <p:clrMapOvr>
    <a:masterClrMapping/>
  </p:clrMapOvr>
  <p:transition spd="slow"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6A9879-D377-D6F9-D2EA-52C95FFEC2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8FB06FB-59EC-6C4E-AA04-ADE251DFC3C0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17EA0E-55B0-2154-FE4B-5BF00238D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3CCA58-561A-CF2F-566D-828A295E8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938D1-336B-B745-B36F-F2598F63597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0848396"/>
      </p:ext>
    </p:extLst>
  </p:cSld>
  <p:clrMapOvr>
    <a:masterClrMapping/>
  </p:clrMapOvr>
  <p:transition spd="slow"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86FC4A1-C5C7-CC61-2462-E9F70995AD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B201AB-4ACC-7C4E-BF99-0267605BFD5B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6693B21-7DDB-96A1-BF6E-EB299B54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CEB621CE-AD9C-A062-CDEB-B16F7B6FD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2EDD6-081D-394A-82A7-823AED2D53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5540695"/>
      </p:ext>
    </p:extLst>
  </p:cSld>
  <p:clrMapOvr>
    <a:masterClrMapping/>
  </p:clrMapOvr>
  <p:transition spd="slow"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94076CA-3B8B-27A8-4DE7-4E7C7A48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AFD7361-6A0D-5341-982E-CDB887E554F0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EED6E24-306E-951E-8E8A-7B6034DD3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B29920D1-6D3B-BAD3-EF37-FCC25B67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E40BF-D874-4646-BD0E-FB8854AB2A8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845805"/>
      </p:ext>
    </p:extLst>
  </p:cSld>
  <p:clrMapOvr>
    <a:masterClrMapping/>
  </p:clrMapOvr>
  <p:transition spd="slow"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7EC43D05-7DCB-A0EB-EB73-CA61C5EC2E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70D7568-2542-FD42-9BD6-E6FFF679B9B6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D6E74289-2E9F-3C1A-A3D8-B6C5912F1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9F2D1C1B-197F-8E4E-946F-9F6EC2522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BB169F-D23C-384A-9B29-1CA252566C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309431"/>
      </p:ext>
    </p:extLst>
  </p:cSld>
  <p:clrMapOvr>
    <a:masterClrMapping/>
  </p:clrMapOvr>
  <p:transition spd="slow"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7CEB8478-66A2-E074-C898-A9D7B60B9A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151B133-42E8-D744-8FA0-E09FC5E0A624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51A304FA-C43D-1360-39C8-7E09F60DA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60B0AB8D-E42F-3D02-7393-C2FDEDA4C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65378-AB91-674A-82F4-3AB96557BC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163565"/>
      </p:ext>
    </p:extLst>
  </p:cSld>
  <p:clrMapOvr>
    <a:masterClrMapping/>
  </p:clrMapOvr>
  <p:transition spd="slow"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543ED57-4241-8382-BDCA-49AB10D267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B5EC5F1-2ABC-AF41-9B70-5E9FD869419A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A28DF8C-EE05-3BDB-69C3-19032096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493CE88-9347-6017-01BE-9E5FE1F21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B4C03-AFC0-9840-9ECF-0801665445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8308316"/>
      </p:ext>
    </p:extLst>
  </p:cSld>
  <p:clrMapOvr>
    <a:masterClrMapping/>
  </p:clrMapOvr>
  <p:transition spd="slow"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2C79D68-884C-BFCE-D6FF-90EBE133CA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0113" y="63087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A4CCA9C-428F-444C-B35C-CCC2172FBC7B}" type="datetime1">
              <a:rPr lang="en-GB" altLang="en-US"/>
              <a:pPr>
                <a:defRPr/>
              </a:pPr>
              <a:t>05/01/2025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1EC46A6D-6426-7BF7-78B6-11923834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Professorial Inaugural Lecture Series No.1</a:t>
            </a:r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D041902D-3617-BFE3-0667-D6025372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FBEBC-7DCF-644C-942B-8D3F27BAE6F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184220"/>
      </p:ext>
    </p:extLst>
  </p:cSld>
  <p:clrMapOvr>
    <a:masterClrMapping/>
  </p:clrMapOvr>
  <p:transition spd="slow"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NUL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5E56F41-B29E-CBD4-7375-093594003DDE}"/>
              </a:ext>
            </a:extLst>
          </p:cNvPr>
          <p:cNvGrpSpPr/>
          <p:nvPr userDrawn="1"/>
        </p:nvGrpSpPr>
        <p:grpSpPr>
          <a:xfrm>
            <a:off x="0" y="6237312"/>
            <a:ext cx="9145588" cy="587599"/>
            <a:chOff x="0" y="6297785"/>
            <a:chExt cx="9145588" cy="587599"/>
          </a:xfrm>
        </p:grpSpPr>
        <p:sp>
          <p:nvSpPr>
            <p:cNvPr id="13" name="Rectangle 17">
              <a:extLst>
                <a:ext uri="{FF2B5EF4-FFF2-40B4-BE49-F238E27FC236}">
                  <a16:creationId xmlns:a16="http://schemas.microsoft.com/office/drawing/2014/main" xmlns="" id="{79C46DA7-3AAE-7178-DE18-BD009627C8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674445"/>
              <a:ext cx="9144000" cy="210939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4" name="Rectangle 18">
              <a:extLst>
                <a:ext uri="{FF2B5EF4-FFF2-40B4-BE49-F238E27FC236}">
                  <a16:creationId xmlns:a16="http://schemas.microsoft.com/office/drawing/2014/main" xmlns="" id="{1BED9705-EB3C-05F3-D832-5379756297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297785"/>
              <a:ext cx="9144000" cy="203251"/>
            </a:xfrm>
            <a:prstGeom prst="rect">
              <a:avLst/>
            </a:prstGeom>
            <a:solidFill>
              <a:srgbClr val="3FB636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7" name="Rectangle 14">
              <a:extLst>
                <a:ext uri="{FF2B5EF4-FFF2-40B4-BE49-F238E27FC236}">
                  <a16:creationId xmlns:a16="http://schemas.microsoft.com/office/drawing/2014/main" xmlns="" id="{D7F6CFEA-E56C-4D35-A66D-AAFED4C0A5F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588" y="6423878"/>
              <a:ext cx="9144000" cy="10146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xmlns="" id="{55348D96-6135-4067-89A3-C1F3A8E02D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632847"/>
              <a:ext cx="9144000" cy="10146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xmlns="" id="{71248829-4E48-1465-60C6-094CED607E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0" y="6471259"/>
              <a:ext cx="9144000" cy="198101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wrap="none" anchor="ctr"/>
            <a:lstStyle>
              <a:lvl1pPr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Book Antiqua" pitchFamily="18" charset="0"/>
                  <a:cs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09844FAF-F32E-CB4F-2598-ECC12A46EA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187624" y="274638"/>
            <a:ext cx="6696744" cy="92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154A59F0-C014-6573-0A31-7645B05C29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585913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42AA0B0-A944-D710-98EE-6A79E68DB1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dirty="0" err="1">
                <a:solidFill>
                  <a:schemeClr val="bg1"/>
                </a:solidFill>
              </a:rPr>
              <a:t>Taasisi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ya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Elimu</a:t>
            </a:r>
            <a:r>
              <a:rPr lang="en-GB" dirty="0">
                <a:solidFill>
                  <a:schemeClr val="bg1"/>
                </a:solidFill>
              </a:rPr>
              <a:t> Tanzania (TET</a:t>
            </a:r>
            <a:r>
              <a:rPr lang="en-GB" dirty="0"/>
              <a:t>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3AC5E9-163A-A218-64DD-54EF0A9148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BFAA5D12-D6DC-204E-BBAF-597DCD0A2E1A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4A382EE-52FA-8632-21B9-86221DF8F4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50" y="123687"/>
            <a:ext cx="1104652" cy="128522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85CF8C5-51BA-9214-5D9A-7DBD3CEE358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846" y="104974"/>
            <a:ext cx="1104652" cy="1261441"/>
          </a:xfrm>
          <a:prstGeom prst="rect">
            <a:avLst/>
          </a:prstGeom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xmlns="" id="{8376E8D5-B172-6303-5606-8CE24BA7D15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111874"/>
            <a:ext cx="680201" cy="77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21" r:id="rId1"/>
    <p:sldLayoutId id="2147485322" r:id="rId2"/>
    <p:sldLayoutId id="2147485323" r:id="rId3"/>
    <p:sldLayoutId id="2147485324" r:id="rId4"/>
    <p:sldLayoutId id="2147485325" r:id="rId5"/>
    <p:sldLayoutId id="2147485326" r:id="rId6"/>
    <p:sldLayoutId id="2147485327" r:id="rId7"/>
    <p:sldLayoutId id="2147485328" r:id="rId8"/>
    <p:sldLayoutId id="2147485329" r:id="rId9"/>
    <p:sldLayoutId id="2147485330" r:id="rId10"/>
    <p:sldLayoutId id="2147485331" r:id="rId11"/>
  </p:sldLayoutIdLst>
  <p:transition spd="slow">
    <p:blinds dir="vert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i="0" kern="1200">
          <a:gradFill flip="none" rotWithShape="1">
            <a:gsLst>
              <a:gs pos="0">
                <a:srgbClr val="C00000"/>
              </a:gs>
              <a:gs pos="34992">
                <a:srgbClr val="FF0000"/>
              </a:gs>
              <a:gs pos="18000">
                <a:srgbClr val="002060"/>
              </a:gs>
              <a:gs pos="72000">
                <a:srgbClr val="FFC000"/>
              </a:gs>
              <a:gs pos="76000">
                <a:srgbClr val="0070C0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00000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3FF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CC"/>
            </a:gs>
            <a:gs pos="7001">
              <a:srgbClr val="0000CC"/>
            </a:gs>
            <a:gs pos="17000">
              <a:srgbClr val="FFFF00"/>
            </a:gs>
            <a:gs pos="25999">
              <a:srgbClr val="FFFFFF"/>
            </a:gs>
            <a:gs pos="100000">
              <a:srgbClr val="FFFFFF"/>
            </a:gs>
          </a:gsLst>
          <a:lin ang="17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ubtitle 2">
            <a:extLst>
              <a:ext uri="{FF2B5EF4-FFF2-40B4-BE49-F238E27FC236}">
                <a16:creationId xmlns:a16="http://schemas.microsoft.com/office/drawing/2014/main" xmlns="" id="{880C663A-6A6D-9B6A-7566-23A9B9C73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9532" y="3140968"/>
            <a:ext cx="8424936" cy="1752600"/>
          </a:xfrm>
        </p:spPr>
        <p:txBody>
          <a:bodyPr/>
          <a:lstStyle/>
          <a:p>
            <a:r>
              <a:rPr lang="en-US" altLang="en-US" sz="2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IMPROVEMENTS IN THE SCHEME OF WORK AND LESSON PLAN</a:t>
            </a:r>
          </a:p>
          <a:p>
            <a:r>
              <a:rPr lang="en-US" altLang="en-US" sz="28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according to the </a:t>
            </a:r>
            <a:r>
              <a:rPr lang="en-US" altLang="en-US" sz="24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REVISED 2023 CURRICULUM</a:t>
            </a:r>
            <a:endParaRPr lang="en-US" altLang="en-US" sz="1050" b="1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D01E489-D8A2-BE49-59D6-C8A0B28B0C02}"/>
              </a:ext>
            </a:extLst>
          </p:cNvPr>
          <p:cNvSpPr/>
          <p:nvPr/>
        </p:nvSpPr>
        <p:spPr>
          <a:xfrm>
            <a:off x="107504" y="1750503"/>
            <a:ext cx="8856476" cy="9087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Tanzania Institute of Education </a:t>
            </a: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(TIE)</a:t>
            </a:r>
            <a:endParaRPr lang="x-none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A1E0671-CC0D-DA03-330E-62AC5B70FD5B}"/>
              </a:ext>
            </a:extLst>
          </p:cNvPr>
          <p:cNvSpPr txBox="1"/>
          <p:nvPr/>
        </p:nvSpPr>
        <p:spPr>
          <a:xfrm>
            <a:off x="931642" y="5157192"/>
            <a:ext cx="767280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en-US" altLang="x-none" sz="2000" b="1" dirty="0">
                <a:latin typeface="Abadi MT Condensed Light" panose="020B0306030101010103" pitchFamily="34" charset="77"/>
              </a:rPr>
              <a:t>06</a:t>
            </a:r>
            <a:r>
              <a:rPr lang="en-US" altLang="x-none" sz="2000" b="1" baseline="30000" dirty="0">
                <a:latin typeface="Abadi MT Condensed Light" panose="020B0306030101010103" pitchFamily="34" charset="77"/>
              </a:rPr>
              <a:t>th</a:t>
            </a:r>
            <a:r>
              <a:rPr lang="en-US" altLang="x-none" sz="2000" b="1" dirty="0">
                <a:latin typeface="Abadi MT Condensed Light" panose="020B0306030101010103" pitchFamily="34" charset="77"/>
              </a:rPr>
              <a:t> January 2025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908721"/>
          </a:xfrm>
        </p:spPr>
        <p:txBody>
          <a:bodyPr/>
          <a:lstStyle/>
          <a:p>
            <a:r>
              <a:rPr lang="en-US" sz="3000" dirty="0"/>
              <a:t>MINISTRY OF EDUCATION, SCIENCE AND TECHNOLOGY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7"/>
            <a:ext cx="6912768" cy="1469725"/>
          </a:xfrm>
        </p:spPr>
        <p:txBody>
          <a:bodyPr/>
          <a:lstStyle/>
          <a:p>
            <a:r>
              <a:rPr lang="en-GB" dirty="0"/>
              <a:t>Writing Remarks for the Scheme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123035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3. </a:t>
            </a:r>
            <a:r>
              <a:rPr lang="en-GB" sz="2400" b="1" dirty="0"/>
              <a:t>Way forward</a:t>
            </a:r>
          </a:p>
          <a:p>
            <a:pPr marL="0" indent="0">
              <a:buNone/>
            </a:pPr>
            <a:r>
              <a:rPr lang="en-GB" sz="2400" dirty="0"/>
              <a:t>I expect to use extra time to cover the remaining activities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719235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623691-D39D-4A5B-95CA-547D5B33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General characteristics of the </a:t>
            </a:r>
            <a:r>
              <a:rPr lang="en-US" sz="3200" dirty="0" smtClean="0"/>
              <a:t>specific learning </a:t>
            </a:r>
            <a:r>
              <a:rPr lang="en-US" sz="3200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53E64E-5CEA-4A71-940B-9C940DEF3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US" sz="2800" dirty="0"/>
              <a:t>Enable the student to build the intended competence (</a:t>
            </a:r>
            <a:r>
              <a:rPr lang="en-US" sz="2800" dirty="0">
                <a:solidFill>
                  <a:srgbClr val="FF0000"/>
                </a:solidFill>
              </a:rPr>
              <a:t>knowledge, skills and attitude</a:t>
            </a:r>
            <a:r>
              <a:rPr lang="en-US" sz="2800" dirty="0"/>
              <a:t>)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/>
              <a:t>Enable the student to use knowledge and skills in other contexts or for other purposes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/>
              <a:t>Enable the student to think creatively and be creative/discoverer in various things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/>
              <a:t>Reflect the real environment of the student/child 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/>
              <a:t>Be consistent with the schedule, i.e. time allocated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73F31CF-3196-4BA9-BCF8-87DBDE542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835640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C515DE-7E76-4648-89C6-7328118AA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Questions to consider when preparing  specific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B6D5B9-9AEB-42B6-8874-4790727C8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romanLcPeriod"/>
            </a:pPr>
            <a:r>
              <a:rPr lang="en-US" sz="2400" dirty="0" smtClean="0"/>
              <a:t>What activities do you want your students to learn?</a:t>
            </a:r>
            <a:endParaRPr lang="en-US" sz="2400" dirty="0" smtClean="0"/>
          </a:p>
          <a:p>
            <a:pPr marL="571500" indent="-571500">
              <a:buFont typeface="+mj-lt"/>
              <a:buAutoNum type="romanLcPeriod"/>
            </a:pPr>
            <a:r>
              <a:rPr lang="en-US" sz="2400" dirty="0" smtClean="0"/>
              <a:t>Do </a:t>
            </a:r>
            <a:r>
              <a:rPr lang="en-US" sz="2400" dirty="0"/>
              <a:t>the activities </a:t>
            </a:r>
            <a:r>
              <a:rPr lang="en-US" sz="2400" dirty="0" smtClean="0"/>
              <a:t>build/contribute </a:t>
            </a:r>
            <a:r>
              <a:rPr lang="en-US" sz="2400" dirty="0"/>
              <a:t>to the main learning activity?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400" dirty="0"/>
              <a:t>Are the activities constructive? (</a:t>
            </a:r>
            <a:r>
              <a:rPr lang="en-US" sz="2400" dirty="0">
                <a:solidFill>
                  <a:srgbClr val="FF0000"/>
                </a:solidFill>
              </a:rPr>
              <a:t>focus on measurable verbs)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400" dirty="0"/>
              <a:t>Are the activities arranged in a sequence from easy to difficult?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400" dirty="0"/>
              <a:t>Are the activities  have an indicator of competence building?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AF41EAA-4E8E-4FC1-A385-7604C5E90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176959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BEDC0-0383-400F-A2FB-89DD12301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Examples of How to develop specific learning activities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40D1A9E-5A7B-4717-A379-D8CAAFD19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639762"/>
          </a:xfrm>
        </p:spPr>
        <p:txBody>
          <a:bodyPr/>
          <a:lstStyle/>
          <a:p>
            <a:r>
              <a:rPr lang="en-US" dirty="0"/>
              <a:t>Main learning activities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839F3C6-CA5D-47EA-8AC8-7F1A130FE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82752" cy="3951288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Describe the periodic table of elements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AA8FC83-D063-44CF-96B7-4B38F8A72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4008" y="1628800"/>
            <a:ext cx="4041775" cy="639762"/>
          </a:xfrm>
        </p:spPr>
        <p:txBody>
          <a:bodyPr/>
          <a:lstStyle/>
          <a:p>
            <a:r>
              <a:rPr lang="en-US" dirty="0"/>
              <a:t>Specific learning activities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691583B-88CF-4A5D-81FE-18ED55EE42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139952" y="2174875"/>
            <a:ext cx="4896544" cy="3951288"/>
          </a:xfrm>
        </p:spPr>
        <p:txBody>
          <a:bodyPr/>
          <a:lstStyle/>
          <a:p>
            <a:r>
              <a:rPr lang="en-US" sz="1800" b="1" dirty="0" smtClean="0">
                <a:solidFill>
                  <a:srgbClr val="7030A0"/>
                </a:solidFill>
              </a:rPr>
              <a:t>Recognise first 20 elements of the periodic table by names along with their symbols </a:t>
            </a:r>
            <a:endParaRPr lang="en-US" sz="1800" b="1" dirty="0">
              <a:solidFill>
                <a:srgbClr val="7030A0"/>
              </a:solidFill>
            </a:endParaRPr>
          </a:p>
          <a:p>
            <a:r>
              <a:rPr lang="en-US" sz="1800" b="1" dirty="0">
                <a:solidFill>
                  <a:srgbClr val="7030A0"/>
                </a:solidFill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</a:rPr>
              <a:t>Describe how elements are arranged by atomic number and group similar properties (metals and non metals</a:t>
            </a:r>
            <a:endParaRPr lang="en-US" sz="1800" b="1" dirty="0">
              <a:solidFill>
                <a:srgbClr val="7030A0"/>
              </a:solidFill>
            </a:endParaRPr>
          </a:p>
          <a:p>
            <a:r>
              <a:rPr lang="en-US" sz="1800" b="1" dirty="0" smtClean="0">
                <a:solidFill>
                  <a:srgbClr val="7030A0"/>
                </a:solidFill>
              </a:rPr>
              <a:t>Demonstrate how to use periodic table to find atomic mass and number</a:t>
            </a:r>
          </a:p>
          <a:p>
            <a:r>
              <a:rPr lang="en-US" sz="1800" b="1" dirty="0" smtClean="0">
                <a:solidFill>
                  <a:srgbClr val="7030A0"/>
                </a:solidFill>
              </a:rPr>
              <a:t>Compare and contrast properties of metals and non metals</a:t>
            </a:r>
          </a:p>
          <a:p>
            <a:r>
              <a:rPr lang="en-US" sz="1800" b="1" dirty="0" smtClean="0">
                <a:solidFill>
                  <a:srgbClr val="7030A0"/>
                </a:solidFill>
              </a:rPr>
              <a:t>Argue the importance of periodic table in predicting the behaviour of elements during chemical reactions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9B5E154-1F8D-4917-8DF0-3B564A56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E40BF-D874-4646-BD0E-FB8854AB2A83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190372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95326"/>
            <a:ext cx="8229600" cy="4525962"/>
          </a:xfrm>
        </p:spPr>
        <p:txBody>
          <a:bodyPr/>
          <a:lstStyle/>
          <a:p>
            <a:r>
              <a:rPr lang="sw-KE" sz="2800" dirty="0"/>
              <a:t>In designing specific activities, </a:t>
            </a:r>
            <a:r>
              <a:rPr lang="sw-KE" sz="2800" dirty="0" smtClean="0"/>
              <a:t>you </a:t>
            </a:r>
            <a:r>
              <a:rPr lang="sw-KE" sz="2800" dirty="0"/>
              <a:t>should break down the learning activities taken from the syllabus into specific activities.  </a:t>
            </a:r>
            <a:endParaRPr lang="sw-KE" sz="2800" dirty="0" smtClean="0"/>
          </a:p>
          <a:p>
            <a:r>
              <a:rPr lang="sw-KE" sz="2800" dirty="0" smtClean="0"/>
              <a:t>The </a:t>
            </a:r>
            <a:r>
              <a:rPr lang="sw-KE" sz="2800" dirty="0"/>
              <a:t>criteria to consider include the following: </a:t>
            </a:r>
            <a:endParaRPr lang="sw-KE" sz="2800" dirty="0" smtClean="0"/>
          </a:p>
          <a:p>
            <a:pPr marL="0" indent="0">
              <a:buNone/>
            </a:pPr>
            <a:r>
              <a:rPr lang="sw-KE" sz="2800" dirty="0" smtClean="0"/>
              <a:t>(</a:t>
            </a:r>
            <a:r>
              <a:rPr lang="sw-KE" sz="2800" dirty="0"/>
              <a:t>a) the specific activity should contribute to the learning activity; </a:t>
            </a:r>
            <a:endParaRPr lang="sw-KE" sz="2800" dirty="0" smtClean="0"/>
          </a:p>
          <a:p>
            <a:pPr marL="0" indent="0">
              <a:buNone/>
            </a:pPr>
            <a:r>
              <a:rPr lang="sw-KE" sz="2800" dirty="0" smtClean="0"/>
              <a:t>(</a:t>
            </a:r>
            <a:r>
              <a:rPr lang="sw-KE" sz="2800" dirty="0"/>
              <a:t>b) it should focus on the measurable verbs (e.g. identify, explain, define, analyse, etc.); and </a:t>
            </a:r>
            <a:endParaRPr lang="sw-KE" sz="2800" dirty="0" smtClean="0"/>
          </a:p>
          <a:p>
            <a:pPr marL="0" indent="0">
              <a:buNone/>
            </a:pPr>
            <a:r>
              <a:rPr lang="sw-KE" sz="2800" dirty="0" smtClean="0"/>
              <a:t>(</a:t>
            </a:r>
            <a:r>
              <a:rPr lang="sw-KE" sz="2800" dirty="0"/>
              <a:t>c) the specific activities should be organized from simple to complex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41752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696744" cy="1138138"/>
          </a:xfrm>
        </p:spPr>
        <p:txBody>
          <a:bodyPr/>
          <a:lstStyle/>
          <a:p>
            <a:r>
              <a:rPr lang="en-GB" dirty="0"/>
              <a:t>Matrix of the Scheme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91799"/>
            <a:ext cx="8229600" cy="447350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Activity 01</a:t>
            </a:r>
          </a:p>
          <a:p>
            <a:pPr marL="0" indent="0">
              <a:buNone/>
            </a:pPr>
            <a:r>
              <a:rPr lang="en-GB" dirty="0"/>
              <a:t>Choose one main activity from your subject syllabus. Deconstruct it into specific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423212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Activity 02</a:t>
            </a:r>
          </a:p>
          <a:p>
            <a:pPr marL="0" indent="0">
              <a:buNone/>
            </a:pPr>
            <a:r>
              <a:rPr lang="en-GB" dirty="0"/>
              <a:t>Choose any textbook of your subject and write the reference using a current APA Style.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173327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/>
              <a:t>The revised lesson plan has been designed using the IDDR framework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I stand for Introduction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 stand for Competence Development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 stand for Design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R stand for Realisation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272186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Attachment No.2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12968" cy="496397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085962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6480720" cy="1368152"/>
          </a:xfrm>
        </p:spPr>
        <p:txBody>
          <a:bodyPr/>
          <a:lstStyle/>
          <a:p>
            <a:r>
              <a:rPr lang="en-GB" dirty="0"/>
              <a:t>COMPONENTS OF THE LESSON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5913"/>
            <a:ext cx="8229600" cy="4363367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GB" sz="3600" b="1" dirty="0">
                <a:solidFill>
                  <a:srgbClr val="0000FF"/>
                </a:solidFill>
              </a:rPr>
              <a:t>PRELIMINARY INFORMATION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Teacher’s Name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Subject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School Name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Class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Time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654853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043D7637-F9F8-6BA0-4F24-1CE1861F5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552" y="501650"/>
            <a:ext cx="8229600" cy="983134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6000" dirty="0">
                <a:latin typeface="Garamond" charset="0"/>
              </a:rPr>
              <a:t>Presentation Outline</a:t>
            </a:r>
          </a:p>
        </p:txBody>
      </p:sp>
      <p:sp>
        <p:nvSpPr>
          <p:cNvPr id="16387" name="Slide Number Placeholder 7">
            <a:extLst>
              <a:ext uri="{FF2B5EF4-FFF2-40B4-BE49-F238E27FC236}">
                <a16:creationId xmlns:a16="http://schemas.microsoft.com/office/drawing/2014/main" xmlns="" id="{05F596D7-0585-C92B-6EDD-94C1ECFDE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3FF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43C427D-2629-6843-A0F7-83FDD5C54F85}" type="slidenum">
              <a:rPr lang="en-GB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xmlns="" id="{9956A418-EDAD-D935-87E4-786026BA2E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56811"/>
              </p:ext>
            </p:extLst>
          </p:nvPr>
        </p:nvGraphicFramePr>
        <p:xfrm>
          <a:off x="820232" y="1196752"/>
          <a:ext cx="7859216" cy="51595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696744" cy="1368152"/>
          </a:xfrm>
        </p:spPr>
        <p:txBody>
          <a:bodyPr/>
          <a:lstStyle/>
          <a:p>
            <a:r>
              <a:rPr lang="en-GB" dirty="0"/>
              <a:t>COMPONENTS OF THE LESSON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5913"/>
            <a:ext cx="8229600" cy="1699071"/>
          </a:xfrm>
        </p:spPr>
        <p:txBody>
          <a:bodyPr/>
          <a:lstStyle/>
          <a:p>
            <a:pPr marL="0" indent="0">
              <a:buNone/>
            </a:pPr>
            <a:r>
              <a:rPr lang="en-GB" sz="3600" b="1" dirty="0">
                <a:solidFill>
                  <a:srgbClr val="0000FF"/>
                </a:solidFill>
              </a:rPr>
              <a:t>B. STUDENT’S INFORMATION</a:t>
            </a:r>
          </a:p>
          <a:p>
            <a:pPr marL="0" indent="0">
              <a:buNone/>
            </a:pPr>
            <a:r>
              <a:rPr lang="en-GB" dirty="0" smtClean="0"/>
              <a:t>These informations are as seen in Attachment No. 03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20</a:t>
            </a:fld>
            <a:endParaRPr lang="en-GB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303981"/>
              </p:ext>
            </p:extLst>
          </p:nvPr>
        </p:nvGraphicFramePr>
        <p:xfrm>
          <a:off x="1547663" y="4039388"/>
          <a:ext cx="6264697" cy="1981900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1129699"/>
                <a:gridCol w="1129699"/>
                <a:gridCol w="924300"/>
                <a:gridCol w="924300"/>
                <a:gridCol w="1027000"/>
                <a:gridCol w="1129699"/>
              </a:tblGrid>
              <a:tr h="495475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Number of Students</a:t>
                      </a:r>
                      <a:endParaRPr lang="en-US" sz="2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475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Registered</a:t>
                      </a:r>
                      <a:endParaRPr lang="en-US" sz="2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Present</a:t>
                      </a:r>
                      <a:endParaRPr lang="en-US" sz="2400" b="1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54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Boys</a:t>
                      </a:r>
                      <a:endParaRPr lang="en-US" sz="2800" b="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Girls</a:t>
                      </a:r>
                      <a:endParaRPr lang="en-US" sz="28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Boys</a:t>
                      </a:r>
                      <a:endParaRPr lang="en-US" sz="2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Girls</a:t>
                      </a:r>
                      <a:endParaRPr lang="en-US" sz="2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en-US" sz="2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54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SimSu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2400" dirty="0">
                        <a:effectLst/>
                        <a:latin typeface="Times New Roman" pitchFamily="18" charset="0"/>
                        <a:ea typeface="SimSu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524276" y="3410006"/>
            <a:ext cx="30700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Attachment No. 03</a:t>
            </a:r>
          </a:p>
        </p:txBody>
      </p:sp>
    </p:spTree>
    <p:extLst>
      <p:ext uri="{BB962C8B-B14F-4D97-AF65-F5344CB8AC3E}">
        <p14:creationId xmlns:p14="http://schemas.microsoft.com/office/powerpoint/2010/main" val="319344320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696744" cy="1210146"/>
          </a:xfrm>
        </p:spPr>
        <p:txBody>
          <a:bodyPr/>
          <a:lstStyle/>
          <a:p>
            <a:r>
              <a:rPr lang="en-GB" sz="4000" dirty="0" smtClean="0"/>
              <a:t>Components of the Lesson plan cont.</a:t>
            </a:r>
            <a:r>
              <a:rPr lang="en-GB" sz="4000" dirty="0" smtClean="0"/>
              <a:t>..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dirty="0">
                <a:solidFill>
                  <a:srgbClr val="0000FF"/>
                </a:solidFill>
              </a:rPr>
              <a:t>C. </a:t>
            </a:r>
            <a:r>
              <a:rPr lang="en-GB" sz="3600" b="1" dirty="0" smtClean="0">
                <a:solidFill>
                  <a:srgbClr val="0000FF"/>
                </a:solidFill>
              </a:rPr>
              <a:t>Competence Information</a:t>
            </a:r>
            <a:endParaRPr lang="en-GB" sz="3600" b="1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Main Competence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Specific Competence 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Main activity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Specific activities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Teaching and Learning Resources</a:t>
            </a: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References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5101787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696744" cy="1210146"/>
          </a:xfrm>
        </p:spPr>
        <p:txBody>
          <a:bodyPr/>
          <a:lstStyle/>
          <a:p>
            <a:r>
              <a:rPr lang="en-GB" sz="3200" dirty="0"/>
              <a:t>Components of the Lesson plan cont...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85913"/>
            <a:ext cx="8640960" cy="1850589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0000FF"/>
                </a:solidFill>
              </a:rPr>
              <a:t>D. </a:t>
            </a:r>
            <a:r>
              <a:rPr lang="en-GB" b="1" dirty="0" smtClean="0">
                <a:solidFill>
                  <a:srgbClr val="0000FF"/>
                </a:solidFill>
              </a:rPr>
              <a:t>TEACHING AND LEARNING PROCESS</a:t>
            </a:r>
            <a:endParaRPr lang="en-GB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sz="2800" dirty="0" smtClean="0"/>
              <a:t>These components result from four letters of IDDR modal as shown in </a:t>
            </a:r>
            <a:r>
              <a:rPr lang="en-GB" sz="2800" b="1" dirty="0" smtClean="0"/>
              <a:t>Attachment No. 04</a:t>
            </a:r>
            <a:endParaRPr lang="en-GB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22</a:t>
            </a:fld>
            <a:endParaRPr lang="en-GB" alt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xmlns="" id="{9E12C18D-82F4-AE55-5564-8988B51643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452501"/>
              </p:ext>
            </p:extLst>
          </p:nvPr>
        </p:nvGraphicFramePr>
        <p:xfrm>
          <a:off x="539551" y="3162033"/>
          <a:ext cx="8064897" cy="3167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8688">
                  <a:extLst>
                    <a:ext uri="{9D8B030D-6E8A-4147-A177-3AD203B41FA5}">
                      <a16:colId xmlns:a16="http://schemas.microsoft.com/office/drawing/2014/main" xmlns="" val="261164442"/>
                    </a:ext>
                  </a:extLst>
                </a:gridCol>
                <a:gridCol w="909845">
                  <a:extLst>
                    <a:ext uri="{9D8B030D-6E8A-4147-A177-3AD203B41FA5}">
                      <a16:colId xmlns:a16="http://schemas.microsoft.com/office/drawing/2014/main" xmlns="" val="1892433811"/>
                    </a:ext>
                  </a:extLst>
                </a:gridCol>
                <a:gridCol w="1890090">
                  <a:extLst>
                    <a:ext uri="{9D8B030D-6E8A-4147-A177-3AD203B41FA5}">
                      <a16:colId xmlns:a16="http://schemas.microsoft.com/office/drawing/2014/main" xmlns="" val="1858379897"/>
                    </a:ext>
                  </a:extLst>
                </a:gridCol>
                <a:gridCol w="1801093">
                  <a:extLst>
                    <a:ext uri="{9D8B030D-6E8A-4147-A177-3AD203B41FA5}">
                      <a16:colId xmlns:a16="http://schemas.microsoft.com/office/drawing/2014/main" xmlns="" val="4102684806"/>
                    </a:ext>
                  </a:extLst>
                </a:gridCol>
                <a:gridCol w="1945181">
                  <a:extLst>
                    <a:ext uri="{9D8B030D-6E8A-4147-A177-3AD203B41FA5}">
                      <a16:colId xmlns:a16="http://schemas.microsoft.com/office/drawing/2014/main" xmlns="" val="2825016765"/>
                    </a:ext>
                  </a:extLst>
                </a:gridCol>
              </a:tblGrid>
              <a:tr h="58071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Stage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(Minutes)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Teaching Activities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Learning Activities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 Criteria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9495462"/>
                  </a:ext>
                </a:extLst>
              </a:tr>
              <a:tr h="7049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6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Introduction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51755833"/>
                  </a:ext>
                </a:extLst>
              </a:tr>
              <a:tr h="75673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Compentence Development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93675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61890432"/>
                  </a:ext>
                </a:extLst>
              </a:tr>
              <a:tr h="5323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Design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3540245"/>
                  </a:ext>
                </a:extLst>
              </a:tr>
              <a:tr h="53759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Realisation</a:t>
                      </a:r>
                      <a:r>
                        <a:rPr lang="sw-KE" sz="1800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w-KE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60" marR="3946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0548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38851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696744" cy="1152798"/>
          </a:xfrm>
        </p:spPr>
        <p:txBody>
          <a:bodyPr/>
          <a:lstStyle/>
          <a:p>
            <a:r>
              <a:rPr lang="en-GB" sz="3600" dirty="0"/>
              <a:t>Components of the Lesson plan cont...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3600" b="1" dirty="0">
                <a:solidFill>
                  <a:srgbClr val="0000FF"/>
                </a:solidFill>
              </a:rPr>
              <a:t>E. </a:t>
            </a:r>
            <a:r>
              <a:rPr lang="en-GB" sz="3600" b="1" dirty="0" smtClean="0">
                <a:solidFill>
                  <a:srgbClr val="0000FF"/>
                </a:solidFill>
              </a:rPr>
              <a:t>REMARKS </a:t>
            </a:r>
            <a:endParaRPr lang="en-GB" sz="36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GB" dirty="0" smtClean="0"/>
              <a:t>Use the information obtained from the assessment criteria to remark the performance of the specific activity.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835652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404663"/>
            <a:ext cx="6696744" cy="1368151"/>
          </a:xfrm>
        </p:spPr>
        <p:txBody>
          <a:bodyPr/>
          <a:lstStyle/>
          <a:p>
            <a:r>
              <a:rPr lang="en-GB" dirty="0" smtClean="0"/>
              <a:t>Lesson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5"/>
            <a:ext cx="8291264" cy="4320481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In all stages of lesson preparation, at least three main things should be observed: </a:t>
            </a:r>
            <a:r>
              <a:rPr lang="en-US" dirty="0" smtClean="0"/>
              <a:t>-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Methods</a:t>
            </a:r>
            <a:r>
              <a:rPr lang="en-US" dirty="0"/>
              <a:t>;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Activities</a:t>
            </a:r>
            <a:r>
              <a:rPr lang="en-US" dirty="0"/>
              <a:t>;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Assessment; </a:t>
            </a:r>
            <a:r>
              <a:rPr lang="en-US" dirty="0"/>
              <a:t>and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Teaching </a:t>
            </a:r>
            <a:r>
              <a:rPr lang="en-US" dirty="0"/>
              <a:t>and learning </a:t>
            </a:r>
            <a:r>
              <a:rPr lang="en-US" dirty="0" smtClean="0"/>
              <a:t>resources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06645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85912"/>
            <a:ext cx="8856984" cy="4579391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Activities in this stage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engages 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learner into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learning.</a:t>
            </a:r>
            <a:endParaRPr lang="en-US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purpose of this stage is to get the learner’s prior knowledge based on the lesson to be </a:t>
            </a:r>
            <a:r>
              <a:rPr lang="en-GB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taught.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questions or activities that arouse the child’s interest, generate curiosity, and get them involved in the 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lesson.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97663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 activities that relate to the new knowledge and skills that the child is expected to develop.     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Integrate assessment  to identify any misconceptions, what students know, do not know and needs in learning the intended competence  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the assessment evidences obtained in developing competence in a second stage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863848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990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 of how to fill this step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GB" i="1" dirty="0" smtClean="0"/>
              <a:t>Using </a:t>
            </a:r>
            <a:r>
              <a:rPr lang="en-GB" i="1" dirty="0" smtClean="0">
                <a:solidFill>
                  <a:srgbClr val="7030A0"/>
                </a:solidFill>
              </a:rPr>
              <a:t>periodic table chart</a:t>
            </a:r>
            <a:r>
              <a:rPr lang="en-GB" i="1" dirty="0" smtClean="0"/>
              <a:t>, engage the students using </a:t>
            </a:r>
            <a:r>
              <a:rPr lang="en-GB" i="1" dirty="0" smtClean="0">
                <a:solidFill>
                  <a:srgbClr val="00B050"/>
                </a:solidFill>
              </a:rPr>
              <a:t>the song</a:t>
            </a:r>
            <a:r>
              <a:rPr lang="en-GB" i="1" dirty="0" smtClean="0"/>
              <a:t> to </a:t>
            </a:r>
            <a:r>
              <a:rPr lang="en-GB" i="1" dirty="0" smtClean="0">
                <a:solidFill>
                  <a:srgbClr val="0000FF"/>
                </a:solidFill>
              </a:rPr>
              <a:t>identify the elements, names and symbols</a:t>
            </a:r>
            <a:r>
              <a:rPr lang="en-GB" i="1" dirty="0" smtClean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en-GB" i="1" dirty="0" smtClean="0"/>
              <a:t>Repeat the song and listen to students carefully</a:t>
            </a:r>
          </a:p>
          <a:p>
            <a:pPr>
              <a:buFont typeface="Wingdings" panose="05000000000000000000" pitchFamily="2" charset="2"/>
              <a:buChar char="v"/>
            </a:pPr>
            <a:endParaRPr lang="en-GB" i="1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8C49640-C73F-DB47-8529-5EF0472658B0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8573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435280" cy="1196751"/>
          </a:xfrm>
        </p:spPr>
        <p:txBody>
          <a:bodyPr/>
          <a:lstStyle/>
          <a:p>
            <a:r>
              <a:rPr lang="en-GB" dirty="0" smtClean="0"/>
              <a:t>Competence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15123"/>
          </a:xfrm>
        </p:spPr>
        <p:txBody>
          <a:bodyPr/>
          <a:lstStyle/>
          <a:p>
            <a:pPr algn="just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stage has a great relationship with the introduction stage.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Provide with activities that enable learner to develop understanding/competence (i.e., reading texts, watching videos, listening to audio sources, conducting discussions, investigating, observing, questioning, communicating with peers, interviewing, and the like.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778126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435280" cy="1196751"/>
          </a:xfrm>
        </p:spPr>
        <p:txBody>
          <a:bodyPr/>
          <a:lstStyle/>
          <a:p>
            <a:r>
              <a:rPr lang="en-GB" dirty="0" smtClean="0"/>
              <a:t>Competence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15123"/>
          </a:xfrm>
        </p:spPr>
        <p:txBody>
          <a:bodyPr/>
          <a:lstStyle/>
          <a:p>
            <a:pPr algn="just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 them work together to promote sharing and communication among themselves, and give them opportunity to present and clarify what they have learnt.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Continue to assess students’ progress in learning and use the evidences to support them in learning</a:t>
            </a:r>
          </a:p>
          <a:p>
            <a:pPr algn="just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As, you engage them, they get chance to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explore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new things in learning processes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505851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056784" cy="922114"/>
          </a:xfrm>
        </p:spPr>
        <p:txBody>
          <a:bodyPr/>
          <a:lstStyle/>
          <a:p>
            <a:r>
              <a:rPr lang="en-US" sz="35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752527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b="0" i="0" dirty="0">
                <a:effectLst/>
                <a:latin typeface="__fkGroteskNeue_598ab8"/>
              </a:rPr>
              <a:t>The Revised 2023 curriculum has introduced significant changes across all aspects of education, particularly in its core components.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b="0" i="0" dirty="0">
                <a:effectLst/>
                <a:latin typeface="__fkGroteskNeue_598ab8"/>
              </a:rPr>
              <a:t>These essential elements encompass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0" i="0" dirty="0">
                <a:effectLst/>
                <a:latin typeface="__fkGroteskNeue_598ab8"/>
              </a:rPr>
              <a:t>the syllabus: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0" i="0" dirty="0">
                <a:effectLst/>
                <a:latin typeface="__fkGroteskNeue_598ab8"/>
              </a:rPr>
              <a:t>the scheme of work, and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800" b="0" i="0" dirty="0">
                <a:effectLst/>
                <a:latin typeface="__fkGroteskNeue_598ab8"/>
              </a:rPr>
              <a:t>the lesson plans. 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altLang="x-none" sz="2800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624068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7"/>
            <a:ext cx="7416824" cy="1397717"/>
          </a:xfrm>
        </p:spPr>
        <p:txBody>
          <a:bodyPr/>
          <a:lstStyle/>
          <a:p>
            <a:r>
              <a:rPr lang="en-GB" sz="4000" dirty="0"/>
              <a:t>Competence Development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1"/>
            <a:ext cx="8229600" cy="41950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Example of how to fill this step:</a:t>
            </a:r>
          </a:p>
          <a:p>
            <a:pPr>
              <a:buFont typeface="Wingdings" pitchFamily="2" charset="2"/>
              <a:buChar char="ü"/>
            </a:pPr>
            <a:r>
              <a:rPr lang="en-GB" i="1" dirty="0" smtClean="0"/>
              <a:t>Using </a:t>
            </a:r>
            <a:r>
              <a:rPr lang="en-GB" i="1" dirty="0" smtClean="0">
                <a:solidFill>
                  <a:srgbClr val="7030A0"/>
                </a:solidFill>
              </a:rPr>
              <a:t>periodic table chart </a:t>
            </a:r>
            <a:r>
              <a:rPr lang="en-GB" i="1" dirty="0" smtClean="0"/>
              <a:t>assist students through </a:t>
            </a:r>
            <a:r>
              <a:rPr lang="en-GB" i="1" dirty="0" smtClean="0">
                <a:solidFill>
                  <a:srgbClr val="00B050"/>
                </a:solidFill>
              </a:rPr>
              <a:t>group discussions </a:t>
            </a:r>
            <a:r>
              <a:rPr lang="en-GB" i="1" dirty="0" smtClean="0"/>
              <a:t>to </a:t>
            </a:r>
            <a:r>
              <a:rPr lang="en-GB" i="1" dirty="0" smtClean="0">
                <a:solidFill>
                  <a:srgbClr val="0070C0"/>
                </a:solidFill>
              </a:rPr>
              <a:t>determine the atomic mass and atomic number of elements</a:t>
            </a:r>
            <a:r>
              <a:rPr lang="en-GB" i="1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en-GB" i="1" dirty="0" smtClean="0"/>
              <a:t>Guide students to present their work and make clarification where necessary.</a:t>
            </a:r>
            <a:endParaRPr lang="en-GB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0383166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640960" cy="4771107"/>
          </a:xfrm>
        </p:spPr>
        <p:txBody>
          <a:bodyPr/>
          <a:lstStyle/>
          <a:p>
            <a:pPr algn="just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stage deepens learning</a:t>
            </a:r>
          </a:p>
          <a:p>
            <a:pPr algn="just"/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Allow a learner to apply the knowledge leant in other contexts. </a:t>
            </a:r>
          </a:p>
          <a:p>
            <a:pPr algn="just"/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activities that guide the learner through performing activities aimed at applying their understandings (the acquired knowledge and skills) to address challenges they face in real-life situation</a:t>
            </a:r>
          </a:p>
          <a:p>
            <a:pPr algn="just"/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students engage in the activities, they get chance to </a:t>
            </a:r>
            <a:r>
              <a:rPr lang="en-GB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elaborate </a:t>
            </a:r>
            <a:r>
              <a:rPr lang="en-GB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their learning in depth.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341410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Design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of how to fill this step:</a:t>
            </a:r>
          </a:p>
          <a:p>
            <a:pPr>
              <a:buFont typeface="Wingdings" pitchFamily="2" charset="2"/>
              <a:buChar char="ü"/>
            </a:pPr>
            <a:r>
              <a:rPr lang="en-GB" i="1" dirty="0" smtClean="0"/>
              <a:t>Assist </a:t>
            </a:r>
            <a:r>
              <a:rPr lang="en-GB" i="1" dirty="0"/>
              <a:t>students through </a:t>
            </a:r>
            <a:r>
              <a:rPr lang="en-GB" i="1" dirty="0">
                <a:solidFill>
                  <a:srgbClr val="00B050"/>
                </a:solidFill>
              </a:rPr>
              <a:t>group discussions </a:t>
            </a:r>
            <a:r>
              <a:rPr lang="en-GB" i="1" dirty="0"/>
              <a:t>to </a:t>
            </a:r>
            <a:r>
              <a:rPr lang="en-GB" i="1" dirty="0" smtClean="0">
                <a:solidFill>
                  <a:srgbClr val="0070C0"/>
                </a:solidFill>
              </a:rPr>
              <a:t>draw the periodic table chart with the 20 elements</a:t>
            </a:r>
            <a:r>
              <a:rPr lang="en-GB" i="1" dirty="0" smtClean="0"/>
              <a:t>.</a:t>
            </a:r>
            <a:endParaRPr lang="en-GB" i="1" dirty="0"/>
          </a:p>
          <a:p>
            <a:pPr>
              <a:buFont typeface="Wingdings" pitchFamily="2" charset="2"/>
              <a:buChar char="ü"/>
            </a:pPr>
            <a:r>
              <a:rPr lang="en-GB" i="1" dirty="0"/>
              <a:t>Guide students to present their work and make clarification where necessary.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57892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15123"/>
          </a:xfrm>
        </p:spPr>
        <p:txBody>
          <a:bodyPr/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stage allow assessment and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evaluation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students’ achievement.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Design activities that provides opportunities for the teacher to assess learning achievement and students to assess themselves </a:t>
            </a:r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9320363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Realisation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different forms of assessment, such as portfolios, performance assessments, interviews, preparation of physical models, quizzes, and many others. This will allow students also to self-assessment and peer assessment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assessment evidences as feedback to improve learning if it is required.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96274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7110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Criterion should show clearly the expected performance from a pupil in doing the activities during teaching and learning process. 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Criterion of assessment has to focus on specific task given on regards to learning intents.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4077460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71107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 of how to state an assessment criterion, “A picture of a cat is drawn.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criterion for assessment should be prepared before entering the classroom. </a:t>
            </a:r>
            <a:endParaRPr lang="en-GB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9012536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771107"/>
          </a:xfrm>
        </p:spPr>
        <p:txBody>
          <a:bodyPr/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Remarks  should be reflective comments and observations based on performance of the specific activity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Therefore, a teacher is expected to do the following at this stage:</a:t>
            </a:r>
            <a:endParaRPr lang="en-GB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 the strength or weakness on performing the specific learning activity. </a:t>
            </a:r>
            <a:endParaRPr lang="en-GB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/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Note areas where students excelled and areas where they may need further support or clarification or consider what went well and what could be improved upon for future lessons</a:t>
            </a: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the information obtained from the assessment criteria to remark the performance of the specific activity.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9149085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771107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 expects that through this approach, students are expected to effectively develop their knowledge, skills, and attitudes that enable them to acquire the necessary skills for the 21</a:t>
            </a:r>
            <a:r>
              <a:rPr lang="en-US" sz="24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</a:t>
            </a:r>
            <a:r>
              <a:rPr lang="en-US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century which will enable them to manage their lives in different ways. </a:t>
            </a:r>
            <a:endParaRPr lang="en-GB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0047966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5Es Model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39</a:t>
            </a:fld>
            <a:endParaRPr lang="en-GB" alt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3" r="10623"/>
          <a:stretch/>
        </p:blipFill>
        <p:spPr>
          <a:xfrm>
            <a:off x="1331640" y="1585913"/>
            <a:ext cx="6552728" cy="4765446"/>
          </a:xfrm>
        </p:spPr>
      </p:pic>
    </p:spTree>
    <p:extLst>
      <p:ext uri="{BB962C8B-B14F-4D97-AF65-F5344CB8AC3E}">
        <p14:creationId xmlns:p14="http://schemas.microsoft.com/office/powerpoint/2010/main" val="184207988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0"/>
            <a:ext cx="6408712" cy="1412776"/>
          </a:xfrm>
        </p:spPr>
        <p:txBody>
          <a:bodyPr/>
          <a:lstStyle/>
          <a:p>
            <a:r>
              <a:rPr lang="en-GB" dirty="0"/>
              <a:t>Components of the Scheme of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85913"/>
            <a:ext cx="8229600" cy="443537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The essential components of the Scheme of work include:</a:t>
            </a:r>
          </a:p>
          <a:p>
            <a:pPr marL="514350" indent="-514350">
              <a:buAutoNum type="alphaUcPeriod"/>
            </a:pPr>
            <a:r>
              <a:rPr lang="en-GB" sz="2800" b="1" dirty="0">
                <a:solidFill>
                  <a:srgbClr val="0000FF"/>
                </a:solidFill>
              </a:rPr>
              <a:t>Preliminary information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Name of the school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Teacher’s Name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Subject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Year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sz="2800" dirty="0"/>
              <a:t>Term</a:t>
            </a:r>
          </a:p>
        </p:txBody>
      </p:sp>
    </p:spTree>
    <p:extLst>
      <p:ext uri="{BB962C8B-B14F-4D97-AF65-F5344CB8AC3E}">
        <p14:creationId xmlns:p14="http://schemas.microsoft.com/office/powerpoint/2010/main" val="88657152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7"/>
            <a:ext cx="6696744" cy="1757757"/>
          </a:xfrm>
        </p:spPr>
        <p:txBody>
          <a:bodyPr/>
          <a:lstStyle/>
          <a:p>
            <a:r>
              <a:rPr lang="en-GB" dirty="0"/>
              <a:t>B. Matrix of the Scheme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1"/>
            <a:ext cx="8229600" cy="3835003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dirty="0"/>
              <a:t>Regarding the improvements made on the Scheme of work, the revised secondary school scheme of work has 12 components as shown in Table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323866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-1"/>
            <a:ext cx="6408712" cy="1585913"/>
          </a:xfrm>
        </p:spPr>
        <p:txBody>
          <a:bodyPr/>
          <a:lstStyle/>
          <a:p>
            <a:r>
              <a:rPr lang="en-GB" sz="3600" dirty="0" smtClean="0"/>
              <a:t>Attachment No. 1: </a:t>
            </a:r>
            <a:r>
              <a:rPr lang="en-GB" sz="3600" dirty="0"/>
              <a:t>Matrix of the Scheme of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6</a:t>
            </a:fld>
            <a:endParaRPr lang="en-GB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8653693-DAC0-CBE9-9EC5-8812A836A25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27" t="6144" r="2085"/>
          <a:stretch/>
        </p:blipFill>
        <p:spPr>
          <a:xfrm>
            <a:off x="323528" y="1532129"/>
            <a:ext cx="8568952" cy="439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50131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Scheme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680519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2800" dirty="0"/>
              <a:t>However, All components are taken directly from the syllabus except the specific learning activity, month, week, references, and remarks.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2800" dirty="0"/>
              <a:t>The references are written following APA style version 7.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GB" sz="2800" dirty="0"/>
              <a:t>Author, year of publication, title of the book, publisher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009849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1223628" y="136524"/>
            <a:ext cx="6696744" cy="2500388"/>
          </a:xfrm>
        </p:spPr>
        <p:txBody>
          <a:bodyPr/>
          <a:lstStyle/>
          <a:p>
            <a:r>
              <a:rPr lang="en-GB" dirty="0"/>
              <a:t>Deconstructing the main learning activity into a specific learning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89889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/>
              <a:t>The specific learning activity is obtained by deconstructing the main learning activity taken directly from the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746793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696744" cy="1354162"/>
          </a:xfrm>
        </p:spPr>
        <p:txBody>
          <a:bodyPr/>
          <a:lstStyle/>
          <a:p>
            <a:r>
              <a:rPr lang="en-GB" dirty="0"/>
              <a:t>Writing Remarks for the Scheme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483074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/>
              <a:t>In writing the references we normally address three things.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/>
              <a:t>Strength</a:t>
            </a:r>
          </a:p>
          <a:p>
            <a:pPr marL="0" indent="0">
              <a:buNone/>
            </a:pPr>
            <a:r>
              <a:rPr lang="en-GB" sz="2800" dirty="0"/>
              <a:t>The activity to describe the periodic table of elements has been facilitated and completed.</a:t>
            </a:r>
          </a:p>
          <a:p>
            <a:pPr marL="0" indent="0">
              <a:buNone/>
            </a:pPr>
            <a:r>
              <a:rPr lang="en-GB" sz="2800" dirty="0"/>
              <a:t>2. Weakness</a:t>
            </a:r>
          </a:p>
          <a:p>
            <a:pPr marL="0" indent="0">
              <a:buNone/>
            </a:pPr>
            <a:r>
              <a:rPr lang="en-GB" sz="2800" dirty="0"/>
              <a:t>However, a few specific activities were not covered because we were having a guest visit in our school.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49640-C73F-DB47-8529-5EF0472658B0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2768904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32092</TotalTime>
  <Words>1571</Words>
  <Application>Microsoft Office PowerPoint</Application>
  <PresentationFormat>On-screen Show (4:3)</PresentationFormat>
  <Paragraphs>245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MINISTRY OF EDUCATION, SCIENCE AND TECHNOLOGY</vt:lpstr>
      <vt:lpstr>Presentation Outline</vt:lpstr>
      <vt:lpstr>Introduction</vt:lpstr>
      <vt:lpstr>Components of the Scheme of Work</vt:lpstr>
      <vt:lpstr>B. Matrix of the Scheme of work</vt:lpstr>
      <vt:lpstr>Attachment No. 1: Matrix of the Scheme of work</vt:lpstr>
      <vt:lpstr>Scheme of Work</vt:lpstr>
      <vt:lpstr>Deconstructing the main learning activity into a specific learning activity</vt:lpstr>
      <vt:lpstr>Writing Remarks for the Scheme of work</vt:lpstr>
      <vt:lpstr>Writing Remarks for the Scheme of work</vt:lpstr>
      <vt:lpstr>General characteristics of the specific learning activity</vt:lpstr>
      <vt:lpstr>Questions to consider when preparing  specific activities</vt:lpstr>
      <vt:lpstr>Examples of How to develop specific learning activities</vt:lpstr>
      <vt:lpstr>Note:</vt:lpstr>
      <vt:lpstr>Matrix of the Scheme of work</vt:lpstr>
      <vt:lpstr>Writing reference</vt:lpstr>
      <vt:lpstr>LESSON PLAN</vt:lpstr>
      <vt:lpstr>Attachment No.2</vt:lpstr>
      <vt:lpstr>COMPONENTS OF THE LESSON PLAN</vt:lpstr>
      <vt:lpstr>COMPONENTS OF THE LESSON PLAN</vt:lpstr>
      <vt:lpstr>Components of the Lesson plan cont...</vt:lpstr>
      <vt:lpstr>Components of the Lesson plan cont...</vt:lpstr>
      <vt:lpstr>Components of the Lesson plan cont...</vt:lpstr>
      <vt:lpstr>Lesson Plan</vt:lpstr>
      <vt:lpstr>Introduction </vt:lpstr>
      <vt:lpstr>Introduction</vt:lpstr>
      <vt:lpstr>Introduction</vt:lpstr>
      <vt:lpstr>Competence Development</vt:lpstr>
      <vt:lpstr>Competence Development</vt:lpstr>
      <vt:lpstr>Competence Development</vt:lpstr>
      <vt:lpstr>Design</vt:lpstr>
      <vt:lpstr>Design</vt:lpstr>
      <vt:lpstr>Realisation</vt:lpstr>
      <vt:lpstr>Realisation</vt:lpstr>
      <vt:lpstr>Assessment Criteria</vt:lpstr>
      <vt:lpstr>Assessment Criteria</vt:lpstr>
      <vt:lpstr>Remarks</vt:lpstr>
      <vt:lpstr>Conclusion</vt:lpstr>
      <vt:lpstr>5Es Model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hggjh</dc:title>
  <dc:creator>Tom Kilumbi</dc:creator>
  <cp:lastModifiedBy>hp</cp:lastModifiedBy>
  <cp:revision>2233</cp:revision>
  <cp:lastPrinted>2022-04-29T05:47:00Z</cp:lastPrinted>
  <dcterms:created xsi:type="dcterms:W3CDTF">2010-12-01T12:14:47Z</dcterms:created>
  <dcterms:modified xsi:type="dcterms:W3CDTF">2025-01-05T11:09:34Z</dcterms:modified>
</cp:coreProperties>
</file>