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28"/>
  </p:notesMasterIdLst>
  <p:handoutMasterIdLst>
    <p:handoutMasterId r:id="rId29"/>
  </p:handoutMasterIdLst>
  <p:sldIdLst>
    <p:sldId id="257" r:id="rId4"/>
    <p:sldId id="2580" r:id="rId5"/>
    <p:sldId id="2742" r:id="rId6"/>
    <p:sldId id="261" r:id="rId7"/>
    <p:sldId id="2314" r:id="rId8"/>
    <p:sldId id="2171" r:id="rId9"/>
    <p:sldId id="2741" r:id="rId10"/>
    <p:sldId id="2764" r:id="rId11"/>
    <p:sldId id="2830" r:id="rId12"/>
    <p:sldId id="2806" r:id="rId13"/>
    <p:sldId id="2695" r:id="rId14"/>
    <p:sldId id="2820" r:id="rId15"/>
    <p:sldId id="2831" r:id="rId16"/>
    <p:sldId id="2821" r:id="rId17"/>
    <p:sldId id="2595" r:id="rId18"/>
    <p:sldId id="2582" r:id="rId19"/>
    <p:sldId id="2840" r:id="rId20"/>
    <p:sldId id="2842" r:id="rId21"/>
    <p:sldId id="2843" r:id="rId22"/>
    <p:sldId id="2844" r:id="rId23"/>
    <p:sldId id="2845" r:id="rId24"/>
    <p:sldId id="2841" r:id="rId25"/>
    <p:sldId id="2606" r:id="rId26"/>
    <p:sldId id="299" r:id="rId27"/>
  </p:sldIdLst>
  <p:sldSz cx="12192000" cy="6858000"/>
  <p:notesSz cx="6858000" cy="9144000"/>
  <p:embeddedFontLst>
    <p:embeddedFont>
      <p:font typeface="华文行楷" panose="02010800040101010101" charset="-122"/>
      <p:regular r:id="rId33"/>
    </p:embeddedFont>
    <p:embeddedFont>
      <p:font typeface="汉仪力量黑简" panose="00020600040101010101" charset="-122"/>
      <p:regular r:id="rId34"/>
    </p:embeddedFont>
    <p:embeddedFont>
      <p:font typeface="汉仪雅酷黑简" panose="00020600040101010101" charset="-122"/>
      <p:regular r:id="rId35"/>
    </p:embeddedFont>
    <p:embeddedFont>
      <p:font typeface="汉仪白棋体简" panose="02010600000101010101" charset="-122"/>
      <p:regular r:id="rId36"/>
    </p:embeddedFont>
    <p:embeddedFont>
      <p:font typeface="方正兰亭黑简体" panose="02000000000000000000" charset="-122"/>
      <p:regular r:id="rId37"/>
    </p:embeddedFont>
    <p:embeddedFont>
      <p:font typeface="微软雅黑" panose="020B0503020204020204" charset="-122"/>
      <p:regular r:id="rId38"/>
    </p:embeddedFont>
    <p:embeddedFont>
      <p:font typeface="汉仪超粗宋简" panose="02010600000101010101" charset="-122"/>
      <p:regular r:id="rId39"/>
    </p:embeddedFont>
    <p:embeddedFont>
      <p:font typeface="等线 Light" panose="02010600030101010101" charset="-122"/>
      <p:regular r:id="rId40"/>
    </p:embeddedFont>
    <p:embeddedFont>
      <p:font typeface="等线" panose="02010600030101010101" charset="-122"/>
      <p:regular r:id="rId41"/>
    </p:embeddedFont>
    <p:embeddedFont>
      <p:font typeface="汉仪颜楷简" panose="00020600040101010101" charset="-122"/>
      <p:regular r:id="rId42"/>
    </p:embeddedFont>
    <p:embeddedFont>
      <p:font typeface="Calibri" panose="020F0502020204030204" charset="0"/>
      <p:regular r:id="rId43"/>
      <p:bold r:id="rId44"/>
      <p:italic r:id="rId45"/>
      <p:boldItalic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2705"/>
    <a:srgbClr val="2F5496"/>
    <a:srgbClr val="AA6500"/>
    <a:srgbClr val="BE8F00"/>
    <a:srgbClr val="BF8F00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4.xml"/><Relationship Id="rId46" Type="http://schemas.openxmlformats.org/officeDocument/2006/relationships/font" Target="fonts/font14.fntdata"/><Relationship Id="rId45" Type="http://schemas.openxmlformats.org/officeDocument/2006/relationships/font" Target="fonts/font13.fntdata"/><Relationship Id="rId44" Type="http://schemas.openxmlformats.org/officeDocument/2006/relationships/font" Target="fonts/font12.fntdata"/><Relationship Id="rId43" Type="http://schemas.openxmlformats.org/officeDocument/2006/relationships/font" Target="fonts/font11.fntdata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slide" Target="slides/slide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7B0FD-6ACF-422B-9931-E62BBC23F8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r>
              <a:rPr lang="en-US" altLang="zh-CN" dirty="0" err="1" smtClean="0"/>
              <a:t>baihuafofa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tags" Target="../tags/tag3.xml"/><Relationship Id="rId4" Type="http://schemas.microsoft.com/office/2007/relationships/media" Target="../media/media4.mp4"/><Relationship Id="rId3" Type="http://schemas.openxmlformats.org/officeDocument/2006/relationships/video" Target="../media/media4.mp4"/><Relationship Id="rId2" Type="http://schemas.openxmlformats.org/officeDocument/2006/relationships/tags" Target="../tags/tag2.xml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tags" Target="../tags/tag1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观世音菩萨圣号（东方台博客下载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620" y="5641340"/>
            <a:ext cx="358140" cy="295910"/>
          </a:xfrm>
          <a:prstGeom prst="rect">
            <a:avLst/>
          </a:prstGeom>
        </p:spPr>
      </p:pic>
      <p:sp>
        <p:nvSpPr>
          <p:cNvPr id="4" name="文本框 3" descr="7b0a2020202022776f7264617274223a2022220a7d0a"/>
          <p:cNvSpPr txBox="1"/>
          <p:nvPr/>
        </p:nvSpPr>
        <p:spPr>
          <a:xfrm>
            <a:off x="1301115" y="1387475"/>
            <a:ext cx="5958205" cy="425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0000">
                <a:ln w="13252" cmpd="sng"/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汉仪力量黑简" panose="00020600040101010101" charset="-122"/>
              </a:rPr>
              <a:t>听</a:t>
            </a:r>
            <a:r>
              <a:rPr lang="zh-CN" altLang="en-US" sz="8800">
                <a:ln w="13252" cmpd="sng"/>
                <a:solidFill>
                  <a:schemeClr val="tx1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sym typeface="汉仪力量黑简" panose="00020600040101010101" charset="-122"/>
              </a:rPr>
              <a:t>卢爷爷</a:t>
            </a:r>
            <a:endParaRPr lang="zh-CN" altLang="en-US" sz="4800">
              <a:ln w="13252" cmpd="sng"/>
              <a:solidFill>
                <a:srgbClr val="FFCB22"/>
              </a:solidFill>
              <a:effectLst/>
              <a:latin typeface="汉仪力量黑简" panose="00020600040101010101" charset="-122"/>
              <a:ea typeface="汉仪力量黑简" panose="00020600040101010101" charset="-122"/>
              <a:sym typeface="汉仪力量黑简" panose="00020600040101010101" charset="-122"/>
            </a:endParaRPr>
          </a:p>
          <a:p>
            <a:r>
              <a:rPr lang="en-US" altLang="zh-CN" sz="800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白棋体简" panose="02010600000101010101" charset="-122"/>
                <a:ea typeface="汉仪白棋体简" panose="02010600000101010101" charset="-122"/>
                <a:sym typeface="汉仪力量黑简" panose="00020600040101010101" charset="-122"/>
              </a:rPr>
              <a:t>   </a:t>
            </a:r>
            <a:r>
              <a:rPr lang="zh-CN" altLang="en-US" sz="800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白棋体简" panose="02010600000101010101" charset="-122"/>
                <a:ea typeface="汉仪白棋体简" panose="02010600000101010101" charset="-122"/>
                <a:sym typeface="汉仪力量黑简" panose="00020600040101010101" charset="-122"/>
              </a:rPr>
              <a:t>讲故事</a:t>
            </a:r>
            <a:endParaRPr lang="zh-CN" altLang="en-US" sz="8000">
              <a:ln w="10160">
                <a:solidFill>
                  <a:schemeClr val="tx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白棋体简" panose="02010600000101010101" charset="-122"/>
              <a:ea typeface="汉仪白棋体简" panose="02010600000101010101" charset="-122"/>
              <a:sym typeface="汉仪力量黑简" panose="00020600040101010101" charset="-122"/>
            </a:endParaRPr>
          </a:p>
          <a:p>
            <a:r>
              <a:rPr lang="en-US" altLang="zh-CN" sz="4000">
                <a:ln w="13252" cmpd="sng"/>
                <a:effectLst/>
                <a:latin typeface="汉仪雅酷黑简" panose="00020600040101010101" charset="-122"/>
                <a:ea typeface="汉仪雅酷黑简" panose="00020600040101010101" charset="-122"/>
                <a:sym typeface="汉仪力量黑简" panose="00020600040101010101" charset="-122"/>
              </a:rPr>
              <a:t>        </a:t>
            </a:r>
            <a:r>
              <a:rPr lang="zh-CN" altLang="en-US" sz="4000">
                <a:ln w="13252" cmpd="sng"/>
                <a:effectLst/>
                <a:latin typeface="方正兰亭黑简体" panose="02000000000000000000" charset="-122"/>
                <a:ea typeface="方正兰亭黑简体" panose="02000000000000000000" charset="-122"/>
                <a:cs typeface="方正兰亭黑简体" panose="02000000000000000000" charset="-122"/>
                <a:sym typeface="汉仪力量黑简" panose="00020600040101010101" charset="-122"/>
              </a:rPr>
              <a:t>小故事•大智慧</a:t>
            </a:r>
            <a:endParaRPr lang="zh-CN" altLang="en-US" sz="4000">
              <a:ln w="13252" cmpd="sng"/>
              <a:effectLst/>
              <a:latin typeface="方正兰亭黑简体" panose="02000000000000000000" charset="-122"/>
              <a:ea typeface="方正兰亭黑简体" panose="02000000000000000000" charset="-122"/>
              <a:cs typeface="方正兰亭黑简体" panose="02000000000000000000" charset="-122"/>
              <a:sym typeface="汉仪力量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2150" y="74676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于是智慧大师说：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好，年轻人，来来来，我把你渡过河，我们坐船去，我带你看一看。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结果呢，大师带着这位年轻人渡过河之后，对着年轻人说：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小伙子啊，请你把船扛着跟我赶路吧。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895" y="94996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这个年轻人很惊讶地说：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智慧大师啊，船那么沉，我扛得动吗？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45529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智慧大师说：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啊，孩子，你扛不动它，你要知道，这个船过河的时候是有用的，但过了河，我们要放下船赶路，否则它会变成我们的包袱，痛苦、孤独、寂寞、灾难和眼泪，这些对人生都是有用的，手可以残废，但是你的心没有残废，你一直痛苦地忘不了、放不下这些残废，它就成了你人生的包袱，所以，放下它吧，孩子，生命不能背着太重的负担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66738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一想我们过去的痛苦，现在还有人背着，想不通、难过，很多人临死之前还要舍不得这个、舍不得那个，它怎么能够轻装待发上西天啊？所以，很多人就是放不下自己的家庭，放不下自己的房产，放不下自己所有的一切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60452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放下是智慧，执着是痛苦，学佛人追寻的是智慧，那我们就要学会放下。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----20151212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马来西亚法会开示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 descr="7b0a2020202022776f7264617274223a2022220a7d0a"/>
          <p:cNvSpPr/>
          <p:nvPr/>
        </p:nvSpPr>
        <p:spPr>
          <a:xfrm>
            <a:off x="478790" y="853440"/>
            <a:ext cx="10366375" cy="4565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问答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思考题环节</a:t>
            </a:r>
            <a:endParaRPr lang="zh-CN" altLang="en-US" sz="80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1374775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48995" y="70485"/>
            <a:ext cx="11250295" cy="5416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问答思考题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7820" y="904240"/>
            <a:ext cx="11626215" cy="466090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、为什么很多人背着沉重的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包袱？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、有一个年轻人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为什么千里迢迢来见智慧大师</a:t>
            </a:r>
            <a:r>
              <a:rPr 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智慧大师问了一个什么问题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、这位年轻人是怎么回答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、智慧大师知道后让年轻人做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、年轻人是什么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反应？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、智慧大师是怎么告诉他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、为什么很多人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不能轻装待发上西天？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、我们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为什么要学会放下？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69620" y="-76200"/>
            <a:ext cx="11250295" cy="52133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相关开示</a:t>
            </a: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64071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想有智慧，必须经过很多的痛苦</a:t>
            </a: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有人一生多磨难，是因为自己修行不好，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我们一辈子受了很多苦，反而容易入道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就是进入佛学、佛道。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所以要把苦当作苦，一定要把苦当作增上缘。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因为我们不苦，我们不会去学佛，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人没有经过痛苦的经历，就不会珍惜生命，也不懂得该怎么样修行。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所以很多家庭经过很多次的争吵之后，才会珍惜对方。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76835"/>
            <a:ext cx="4905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181012 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纽约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】</a:t>
            </a:r>
            <a:endParaRPr lang="zh-CN" altLang="en-US" b="1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清净自在的佛性是装在痛苦里面的；想有智慧，必须经过很多的痛苦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9620" y="965200"/>
            <a:ext cx="442595" cy="44259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7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69620" y="-76200"/>
            <a:ext cx="11250295" cy="52133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64071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我们吃苦，就是佛在教育我们，有时候不见得不好，逆境越多，成就的佛性就会越大。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如果一个人的一生从来没有吃过什么苦，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没有痛苦的人生，他活着就会迷失方向。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很多人从小条件非常好，吃喝玩乐，他不会去寻找真正的佛性，这就是因果。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要给我们一个痛苦，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但是痛苦后有很多重要的礼物会还给我们，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那就是使我们想开，能够觉悟，能够成佛。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76835"/>
            <a:ext cx="4905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181012 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纽约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】</a:t>
            </a:r>
            <a:endParaRPr lang="zh-CN" altLang="en-US" b="1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69620" y="-76200"/>
            <a:ext cx="11250295" cy="52133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64071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所以用痛苦来包装，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然后打开痛苦的礼盒，里面却装有佛性，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清净自在的佛性是装在痛苦里面的。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很多法师出家也是这样，因为自己在人间遇到了太多磨难，顿时开悟，有的是渐悟，有的是顿悟，然后抛开人间的五欲六尘出家，实际上就是他们的悟性所在。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所以不要把今天所受的苦，包括婚姻、经济上的、病痛，或者孩子不孝，孤苦无依等，把它当作因果。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76835"/>
            <a:ext cx="4905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181012 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纽约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】</a:t>
            </a:r>
            <a:endParaRPr lang="zh-CN" altLang="en-US" b="1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428784"/>
            <a:ext cx="11470640" cy="550799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感恩南无大慈大悲救苦救难广大灵感观世音菩萨摩诃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萨</a:t>
            </a:r>
            <a:endParaRPr lang="en-US" altLang="zh-CN" sz="3200" b="1" dirty="0" smtClean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（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</a:t>
            </a:r>
            <a:r>
              <a:rPr lang="zh-CN" altLang="en-US" sz="32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恩师父盧軍宏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臺長（一称）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给自己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念一遍大悲咒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请南无大慈大悲救苦救难广大灵感观世音菩萨慈悲，加持我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XX</a:t>
            </a:r>
            <a:r>
              <a:rPr lang="en-US" altLang="zh-CN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正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信正念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，增加智慧能量，如理如法参加共修。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55320" y="-76200"/>
            <a:ext cx="11250295" cy="52133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64071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你只要把它当成是因果引发的痛苦，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其实是一种好的，能够激励你找到佛性的源泉。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没有痛苦的人生，实际上不值得羡慕，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要想活得有智慧，你必须要经过很多的痛苦。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每一种创伤都是一种成熟，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如果没有经过痛苦挫折，我们不会去寻找一种解脱。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我们怎么能够更成熟呢？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怎么能够进一步理解人生无常的真谛呢？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要真正地懂得人间苦空无常，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76835"/>
            <a:ext cx="4905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181012 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纽约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】</a:t>
            </a:r>
            <a:endParaRPr lang="zh-CN" altLang="en-US" b="1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69620" y="-76200"/>
            <a:ext cx="11250295" cy="52133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80835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这就是佛告诉我们在人间的真谛，它是成就圣贤的阶段。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就像你爬楼梯一样，你每经过一个阶梯往上爬，你会气喘吁吁；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可是当你爬到最高峰的时候，你才能看得见那些漂亮的风景。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没有一个圣贤没有经过吃苦就能够成就的，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没有一个菩萨不在人间受苦能够磨炼成佛。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所以现在是观念问题，自己对事物的理解问题，不要把吃苦当作吃苦，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要把吃苦当作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吃补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把烦恼当成是拥有菩提智慧的基础。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76835"/>
            <a:ext cx="4905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181012 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纽约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】</a:t>
            </a:r>
            <a:endParaRPr lang="zh-CN" altLang="en-US" b="1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412750"/>
            <a:ext cx="10930890" cy="5518150"/>
          </a:xfrm>
          <a:prstGeom prst="rect">
            <a:avLst/>
          </a:prstGeom>
        </p:spPr>
        <p:txBody>
          <a:bodyPr wrap="square">
            <a:noAutofit/>
          </a:bodyPr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87705" y="612775"/>
            <a:ext cx="10816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【恩师寄语】看破放下的人，一生得到真正的解脱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看破放下的人，一生得到真正的解脱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810125" y="1646555"/>
            <a:ext cx="2201545" cy="40601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 descr="7b0a2020202022776f7264617274223a2022220a7d0a"/>
          <p:cNvSpPr/>
          <p:nvPr/>
        </p:nvSpPr>
        <p:spPr>
          <a:xfrm>
            <a:off x="478790" y="853440"/>
            <a:ext cx="10366375" cy="4565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自由分享环节</a:t>
            </a:r>
            <a:endParaRPr lang="zh-CN" altLang="en-US" sz="80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1374775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7975" y="1659255"/>
            <a:ext cx="11545570" cy="2637155"/>
          </a:xfrm>
        </p:spPr>
        <p:txBody>
          <a:bodyPr>
            <a:normAutofit fontScale="90000"/>
          </a:bodyPr>
          <a:lstStyle/>
          <a:p>
            <a:pPr marL="0" lvl="0" indent="0" algn="ctr" eaLnBrk="0" fontAlgn="auto" hangingPunct="0">
              <a:lnSpc>
                <a:spcPct val="200000"/>
              </a:lnSpc>
              <a:spcBef>
                <a:spcPts val="0"/>
              </a:spcBef>
            </a:pPr>
            <a: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加持我们正信正念、如理如法地修心修行！</a:t>
            </a:r>
            <a:r>
              <a:rPr lang="en-US" altLang="zh-CN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                                                          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lang="zh-CN" altLang="en-US" sz="3000" dirty="0"/>
          </a:p>
        </p:txBody>
      </p:sp>
      <p:sp>
        <p:nvSpPr>
          <p:cNvPr id="3" name="文本框 2"/>
          <p:cNvSpPr txBox="1"/>
          <p:nvPr/>
        </p:nvSpPr>
        <p:spPr>
          <a:xfrm>
            <a:off x="768985" y="826770"/>
            <a:ext cx="10731500" cy="649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结束语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314960"/>
            <a:ext cx="11470640" cy="605282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千手千眼无碍大悲心陀罗尼</a:t>
            </a:r>
            <a:endParaRPr lang="zh-CN" altLang="en-US" sz="28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南无喝啰怛那哆啰夜耶。南无阿唎耶。婆卢羯帝烁钵啰耶。 菩提萨埵婆耶。摩诃萨埵婆耶。摩诃迦卢尼迦耶。唵。萨皤啰罚曳。数怛那怛写。南无悉吉㗚埵伊蒙阿唎耶。婆卢吉帝室佛啰楞驮婆。南无那啰谨墀。醯唎摩诃皤哆沙咩。萨婆阿他豆输朋。阿逝孕。萨婆萨哆那摩婆萨多。那摩婆伽。摩罚特豆。怛姪他。唵。阿婆卢醯。卢迦帝。迦罗帝。夷醯唎。摩诃菩提萨埵。萨婆萨婆。摩啰摩啰。摩醯摩醯，唎驮孕。俱卢俱卢羯蒙。度卢度卢罚阇耶帝。摩诃罚阇耶帝。陀啰陀啰。地唎尼。室佛啰耶。遮啰遮啰。么么罚摩啰。穆帝隶。伊醯伊醯。室那室那。阿啰嘇佛啰舍利。罚娑罚嘇。佛啰舍耶。呼卢呼卢摩啰。呼卢呼卢醯利。娑啰娑啰。悉唎悉唎。苏嚧苏嚧。菩提夜菩提夜。菩驮夜菩驮夜。弥帝利夜。那啰谨墀。地利瑟尼那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婆夜摩那。娑婆诃。悉陀夜。娑婆诃。</a:t>
            </a:r>
            <a:r>
              <a:rPr lang="en-US" altLang="zh-CN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  </a:t>
            </a:r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摩诃悉陀夜。娑婆诃。悉陀喻艺。室皤啰耶。娑婆诃。那啰谨墀。娑婆诃。摩啰那啰。娑婆诃。悉啰僧阿穆佉耶。娑婆诃。娑婆摩诃阿悉陀夜。娑婆诃。者吉啰阿悉陀夜。娑婆诃。波陀摩羯悉陀夜。娑婆诃。那啰谨墀皤伽啰耶。娑婆诃。摩婆利胜羯啰夜。娑婆诃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南无喝啰怛那哆啰夜耶。南无阿利耶。婆嚧吉帝。烁皤啰夜。娑婆诃。唵。悉殿都。漫多啰。跋陀耶。娑婆诃。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7b0a2020202022776f7264617274223a2022220a7d0a"/>
          <p:cNvSpPr>
            <a:spLocks noGrp="1"/>
          </p:cNvSpPr>
          <p:nvPr>
            <p:ph type="title"/>
          </p:nvPr>
        </p:nvSpPr>
        <p:spPr>
          <a:xfrm>
            <a:off x="407035" y="2633345"/>
            <a:ext cx="10458450" cy="1466850"/>
          </a:xfrm>
        </p:spPr>
        <p:txBody>
          <a:bodyPr>
            <a:normAutofit/>
          </a:bodyPr>
          <a:lstStyle/>
          <a:p>
            <a:pPr algn="ctr"/>
            <a:r>
              <a:rPr lang="zh-CN" altLang="zh-CN" spc="300" dirty="0">
                <a:ln w="6402">
                  <a:solidFill>
                    <a:srgbClr val="FFFFFF"/>
                  </a:solidFill>
                </a:ln>
                <a:gradFill>
                  <a:gsLst>
                    <a:gs pos="100000">
                      <a:srgbClr val="FDA2C6"/>
                    </a:gs>
                    <a:gs pos="48000">
                      <a:srgbClr val="F8508B"/>
                    </a:gs>
                  </a:gsLst>
                  <a:lin ang="5400000" scaled="0"/>
                </a:gradFill>
                <a:effectLst>
                  <a:glow rad="14633">
                    <a:srgbClr val="FFADC2">
                      <a:alpha val="54000"/>
                    </a:srgbClr>
                  </a:glow>
                  <a:innerShdw blurRad="18291" dist="50800" dir="13500000">
                    <a:srgbClr val="FFFEFF">
                      <a:alpha val="50000"/>
                    </a:srgbClr>
                  </a:innerShdw>
                  <a:reflection blurRad="18291" stA="30000" endA="300" endPos="31000" dist="63500" dir="5400000" sy="-100000" algn="bl" rotWithShape="0"/>
                </a:effectLst>
                <a:latin typeface="汉仪超粗宋简" panose="02010600000101010101" charset="-122"/>
                <a:ea typeface="汉仪超粗宋简" panose="02010600000101010101" charset="-122"/>
                <a:cs typeface="汉仪超粗宋简" panose="02010600000101010101" charset="-122"/>
              </a:rPr>
              <a:t>沉重的包袱</a:t>
            </a:r>
            <a:endParaRPr lang="zh-CN" altLang="zh-CN" spc="300" dirty="0">
              <a:ln w="6402">
                <a:solidFill>
                  <a:srgbClr val="FFFFFF"/>
                </a:solidFill>
              </a:ln>
              <a:gradFill>
                <a:gsLst>
                  <a:gs pos="100000">
                    <a:srgbClr val="FDA2C6"/>
                  </a:gs>
                  <a:gs pos="48000">
                    <a:srgbClr val="F8508B"/>
                  </a:gs>
                </a:gsLst>
                <a:lin ang="5400000" scaled="0"/>
              </a:gradFill>
              <a:effectLst>
                <a:glow rad="14633">
                  <a:srgbClr val="FFADC2">
                    <a:alpha val="54000"/>
                  </a:srgbClr>
                </a:glow>
                <a:innerShdw blurRad="18291" dist="50800" dir="13500000">
                  <a:srgbClr val="FFFEFF">
                    <a:alpha val="50000"/>
                  </a:srgbClr>
                </a:innerShdw>
                <a:reflection blurRad="18291" stA="30000" endA="300" endPos="31000" dist="63500" dir="5400000" sy="-100000" algn="bl" rotWithShape="0"/>
              </a:effectLst>
              <a:latin typeface="汉仪超粗宋简" panose="02010600000101010101" charset="-122"/>
              <a:ea typeface="汉仪超粗宋简" panose="02010600000101010101" charset="-122"/>
              <a:cs typeface="汉仪超粗宋简" panose="0201060000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沉重的包袱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4000" y="838200"/>
            <a:ext cx="91440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48995" y="140335"/>
            <a:ext cx="11250295" cy="5251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沉重的包袱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358900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很多人在人间什么都舍不得，所以他就背着沉重的包袱。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dist">
              <a:lnSpc>
                <a:spcPct val="150000"/>
              </a:lnSpc>
              <a:spcAft>
                <a:spcPts val="0"/>
              </a:spcAft>
            </a:pPr>
            <a:r>
              <a:rPr 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31064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有一个年轻人，他的一只手残废之后，千里迢迢来见智慧大师，他说：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大师啊，我是那样的孤独、痛苦和寂寞，我现在成了一个残废人，我长途跋涉、疲劳至极，尝尽了人间的辛酸苦辣，为什么我找不到心中的阳光啊？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17919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智慧大师问：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那么请问你心中到底装的是什么呢？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86995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这位年轻人说：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大师，我心中装的是我每天跌倒时的痛苦，是每一次受伤之后的哭泣，是每一次孤独时的烦恼，靠了它我才能走到你这里的。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.xml><?xml version="1.0" encoding="utf-8"?>
<p:tagLst xmlns:p="http://schemas.openxmlformats.org/presentationml/2006/main">
  <p:tag name="commondata" val="eyJoZGlkIjoiYTcxZWNjYjNkYzFhZmQwNTUyNTQ0ZWM5N2E0NGZmNjYifQ=="/>
  <p:tag name="resource_record_key" val="{&quot;13&quot;:[20482067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2629</Words>
  <Application>WPS 演示</Application>
  <PresentationFormat>宽屏</PresentationFormat>
  <Paragraphs>132</Paragraphs>
  <Slides>24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华文行楷</vt:lpstr>
      <vt:lpstr>汉仪力量黑简</vt:lpstr>
      <vt:lpstr>汉仪雅酷黑简</vt:lpstr>
      <vt:lpstr>汉仪白棋体简</vt:lpstr>
      <vt:lpstr>方正兰亭黑简体</vt:lpstr>
      <vt:lpstr>微软雅黑</vt:lpstr>
      <vt:lpstr>可可唯自强者强</vt:lpstr>
      <vt:lpstr>Yu Gothic UI</vt:lpstr>
      <vt:lpstr>汉仪超粗宋简</vt:lpstr>
      <vt:lpstr>Arial Unicode MS</vt:lpstr>
      <vt:lpstr>等线 Light</vt:lpstr>
      <vt:lpstr>等线</vt:lpstr>
      <vt:lpstr>汉仪颜楷简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沉重的包袱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本次共修如有不如理不如法的地方，请南无释迦牟尼佛，南无观世音菩萨，恩师盧軍宏臺長，龙天护法慈悲原谅，给我们智慧。 加持我们正信正念、如理如法地修心修行！                                                                                        感恩南无释迦牟尼佛！感恩南无观世音菩萨！感恩师父！感恩大家！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刘彩云</dc:creator>
  <cp:lastModifiedBy>汤汤</cp:lastModifiedBy>
  <cp:revision>570</cp:revision>
  <dcterms:created xsi:type="dcterms:W3CDTF">2023-11-14T14:28:00Z</dcterms:created>
  <dcterms:modified xsi:type="dcterms:W3CDTF">2024-12-18T13:18:50Z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C2A2712A4DDC45A9AB289050A68F764D_13</vt:lpwstr>
  </property>
  <property fmtid="{D5CDD505-2E9C-101B-9397-08002B2CF9AE}" pid="3" name="KSOProductBuildVer">
    <vt:lpwstr>2052-12.1.0.19302</vt:lpwstr>
  </property>
</Properties>
</file>