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</p:sldMasterIdLst>
  <p:notesMasterIdLst>
    <p:notesMasterId r:id="rId26"/>
  </p:notesMasterIdLst>
  <p:handoutMasterIdLst>
    <p:handoutMasterId r:id="rId27"/>
  </p:handoutMasterIdLst>
  <p:sldIdLst>
    <p:sldId id="257" r:id="rId4"/>
    <p:sldId id="2580" r:id="rId5"/>
    <p:sldId id="2742" r:id="rId6"/>
    <p:sldId id="261" r:id="rId7"/>
    <p:sldId id="2314" r:id="rId8"/>
    <p:sldId id="2171" r:id="rId9"/>
    <p:sldId id="2741" r:id="rId10"/>
    <p:sldId id="2764" r:id="rId11"/>
    <p:sldId id="2806" r:id="rId12"/>
    <p:sldId id="2695" r:id="rId13"/>
    <p:sldId id="2820" r:id="rId14"/>
    <p:sldId id="2821" r:id="rId15"/>
    <p:sldId id="2822" r:id="rId16"/>
    <p:sldId id="2823" r:id="rId17"/>
    <p:sldId id="2632" r:id="rId18"/>
    <p:sldId id="2595" r:id="rId19"/>
    <p:sldId id="2582" r:id="rId20"/>
    <p:sldId id="2586" r:id="rId21"/>
    <p:sldId id="2721" r:id="rId22"/>
    <p:sldId id="2662" r:id="rId23"/>
    <p:sldId id="2606" r:id="rId24"/>
    <p:sldId id="299" r:id="rId25"/>
  </p:sldIdLst>
  <p:sldSz cx="12192000" cy="6858000"/>
  <p:notesSz cx="6858000" cy="9144000"/>
  <p:embeddedFontLst>
    <p:embeddedFont>
      <p:font typeface="华文行楷" panose="02010800040101010101" charset="-122"/>
      <p:regular r:id="rId31"/>
    </p:embeddedFont>
    <p:embeddedFont>
      <p:font typeface="汉仪力量黑简" panose="00020600040101010101" charset="-122"/>
      <p:regular r:id="rId32"/>
    </p:embeddedFont>
    <p:embeddedFont>
      <p:font typeface="汉仪雅酷黑简" panose="00020600040101010101" charset="-122"/>
      <p:regular r:id="rId33"/>
    </p:embeddedFont>
    <p:embeddedFont>
      <p:font typeface="汉仪白棋体简" panose="02010600000101010101" charset="-122"/>
      <p:regular r:id="rId34"/>
    </p:embeddedFont>
    <p:embeddedFont>
      <p:font typeface="方正兰亭黑简体" panose="02000000000000000000" charset="-122"/>
      <p:regular r:id="rId35"/>
    </p:embeddedFont>
    <p:embeddedFont>
      <p:font typeface="微软雅黑" panose="020B0503020204020204" charset="-122"/>
      <p:regular r:id="rId36"/>
    </p:embeddedFont>
    <p:embeddedFont>
      <p:font typeface="汉仪超粗宋简" panose="02010600000101010101" charset="-122"/>
      <p:regular r:id="rId37"/>
    </p:embeddedFont>
    <p:embeddedFont>
      <p:font typeface="等线 Light" panose="02010600030101010101" charset="-122"/>
      <p:regular r:id="rId38"/>
    </p:embeddedFont>
    <p:embeddedFont>
      <p:font typeface="等线" panose="02010600030101010101" charset="-122"/>
      <p:regular r:id="rId39"/>
    </p:embeddedFont>
    <p:embeddedFont>
      <p:font typeface="汉仪颜楷简" panose="00020600040101010101" charset="-122"/>
      <p:regular r:id="rId40"/>
    </p:embeddedFont>
    <p:embeddedFont>
      <p:font typeface="Calibri" panose="020F0502020204030204" charset="0"/>
      <p:regular r:id="rId41"/>
      <p:bold r:id="rId42"/>
      <p:italic r:id="rId43"/>
      <p:boldItalic r:id="rId44"/>
    </p:embeddedFont>
  </p:embeddedFontLst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2705"/>
    <a:srgbClr val="2F5496"/>
    <a:srgbClr val="AA6500"/>
    <a:srgbClr val="BE8F00"/>
    <a:srgbClr val="BF8F00"/>
    <a:srgbClr val="7F6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2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4.xml"/><Relationship Id="rId44" Type="http://schemas.openxmlformats.org/officeDocument/2006/relationships/font" Target="fonts/font14.fntdata"/><Relationship Id="rId43" Type="http://schemas.openxmlformats.org/officeDocument/2006/relationships/font" Target="fonts/font13.fntdata"/><Relationship Id="rId42" Type="http://schemas.openxmlformats.org/officeDocument/2006/relationships/font" Target="fonts/font12.fntdata"/><Relationship Id="rId41" Type="http://schemas.openxmlformats.org/officeDocument/2006/relationships/font" Target="fonts/font11.fntdata"/><Relationship Id="rId40" Type="http://schemas.openxmlformats.org/officeDocument/2006/relationships/font" Target="fonts/font10.fntdata"/><Relationship Id="rId4" Type="http://schemas.openxmlformats.org/officeDocument/2006/relationships/slide" Target="slides/slide1.xml"/><Relationship Id="rId39" Type="http://schemas.openxmlformats.org/officeDocument/2006/relationships/font" Target="fonts/font9.fntdata"/><Relationship Id="rId38" Type="http://schemas.openxmlformats.org/officeDocument/2006/relationships/font" Target="fonts/font8.fntdata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7B0FD-6ACF-422B-9931-E62BBC23F8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EF567F-06F1-432A-AA29-5B5A5EA0D9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r>
              <a:rPr lang="en-US" altLang="zh-CN" dirty="0" err="1" smtClean="0"/>
              <a:t>baihuafofa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tags" Target="../tags/tag3.xml"/><Relationship Id="rId4" Type="http://schemas.microsoft.com/office/2007/relationships/media" Target="../media/media4.mp4"/><Relationship Id="rId3" Type="http://schemas.openxmlformats.org/officeDocument/2006/relationships/video" Target="../media/media4.mp4"/><Relationship Id="rId2" Type="http://schemas.openxmlformats.org/officeDocument/2006/relationships/tags" Target="../tags/tag2.xml"/><Relationship Id="rId1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tags" Target="../tags/tag1.xml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观世音菩萨圣号（东方台博客下载）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1620" y="5641340"/>
            <a:ext cx="358140" cy="295910"/>
          </a:xfrm>
          <a:prstGeom prst="rect">
            <a:avLst/>
          </a:prstGeom>
        </p:spPr>
      </p:pic>
      <p:sp>
        <p:nvSpPr>
          <p:cNvPr id="4" name="文本框 3" descr="7b0a2020202022776f7264617274223a2022220a7d0a"/>
          <p:cNvSpPr txBox="1"/>
          <p:nvPr/>
        </p:nvSpPr>
        <p:spPr>
          <a:xfrm>
            <a:off x="1301115" y="1387475"/>
            <a:ext cx="5958205" cy="4253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0000">
                <a:ln w="13252" cmpd="sng"/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汉仪力量黑简" panose="00020600040101010101" charset="-122"/>
              </a:rPr>
              <a:t>听</a:t>
            </a:r>
            <a:r>
              <a:rPr lang="zh-CN" altLang="en-US" sz="8800">
                <a:ln w="13252" cmpd="sng"/>
                <a:solidFill>
                  <a:schemeClr val="tx1"/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sym typeface="汉仪力量黑简" panose="00020600040101010101" charset="-122"/>
              </a:rPr>
              <a:t>卢爷爷</a:t>
            </a:r>
            <a:endParaRPr lang="zh-CN" altLang="en-US" sz="4800">
              <a:ln w="13252" cmpd="sng"/>
              <a:solidFill>
                <a:srgbClr val="FFCB22"/>
              </a:solidFill>
              <a:effectLst/>
              <a:latin typeface="汉仪力量黑简" panose="00020600040101010101" charset="-122"/>
              <a:ea typeface="汉仪力量黑简" panose="00020600040101010101" charset="-122"/>
              <a:sym typeface="汉仪力量黑简" panose="00020600040101010101" charset="-122"/>
            </a:endParaRPr>
          </a:p>
          <a:p>
            <a:r>
              <a:rPr lang="en-US" altLang="zh-CN" sz="800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白棋体简" panose="02010600000101010101" charset="-122"/>
                <a:ea typeface="汉仪白棋体简" panose="02010600000101010101" charset="-122"/>
                <a:sym typeface="汉仪力量黑简" panose="00020600040101010101" charset="-122"/>
              </a:rPr>
              <a:t>   </a:t>
            </a:r>
            <a:r>
              <a:rPr lang="zh-CN" altLang="en-US" sz="800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白棋体简" panose="02010600000101010101" charset="-122"/>
                <a:ea typeface="汉仪白棋体简" panose="02010600000101010101" charset="-122"/>
                <a:sym typeface="汉仪力量黑简" panose="00020600040101010101" charset="-122"/>
              </a:rPr>
              <a:t>讲故事</a:t>
            </a:r>
            <a:endParaRPr lang="zh-CN" altLang="en-US" sz="8000">
              <a:ln w="10160">
                <a:solidFill>
                  <a:schemeClr val="tx1"/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白棋体简" panose="02010600000101010101" charset="-122"/>
              <a:ea typeface="汉仪白棋体简" panose="02010600000101010101" charset="-122"/>
              <a:sym typeface="汉仪力量黑简" panose="00020600040101010101" charset="-122"/>
            </a:endParaRPr>
          </a:p>
          <a:p>
            <a:r>
              <a:rPr lang="en-US" altLang="zh-CN" sz="4000">
                <a:ln w="13252" cmpd="sng"/>
                <a:effectLst/>
                <a:latin typeface="汉仪雅酷黑简" panose="00020600040101010101" charset="-122"/>
                <a:ea typeface="汉仪雅酷黑简" panose="00020600040101010101" charset="-122"/>
                <a:sym typeface="汉仪力量黑简" panose="00020600040101010101" charset="-122"/>
              </a:rPr>
              <a:t>        </a:t>
            </a:r>
            <a:r>
              <a:rPr lang="zh-CN" altLang="en-US" sz="4000">
                <a:ln w="13252" cmpd="sng"/>
                <a:effectLst/>
                <a:latin typeface="方正兰亭黑简体" panose="02000000000000000000" charset="-122"/>
                <a:ea typeface="方正兰亭黑简体" panose="02000000000000000000" charset="-122"/>
                <a:cs typeface="方正兰亭黑简体" panose="02000000000000000000" charset="-122"/>
                <a:sym typeface="汉仪力量黑简" panose="00020600040101010101" charset="-122"/>
              </a:rPr>
              <a:t>小故事•大智慧</a:t>
            </a:r>
            <a:endParaRPr lang="zh-CN" altLang="en-US" sz="4000">
              <a:ln w="13252" cmpd="sng"/>
              <a:effectLst/>
              <a:latin typeface="方正兰亭黑简体" panose="02000000000000000000" charset="-122"/>
              <a:ea typeface="方正兰亭黑简体" panose="02000000000000000000" charset="-122"/>
              <a:cs typeface="方正兰亭黑简体" panose="02000000000000000000" charset="-122"/>
              <a:sym typeface="汉仪力量黑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124079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三个小青年很高兴，更加卖劲地施展着他们的脚下功夫。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124079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过了三天，老人忧愁地说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孩子们，通货膨胀使我的收入减少了一半，明天起我只给你们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毛钱。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124079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小青年很是不开心，但还是答应了。每天放学后，继续在他的门口进行踢桶表演。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124079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一个星期后，老人愁眉苦脸地说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孩子们，最近没有收到养老金汇款，对不起，每天只能给两毛了。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124079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两毛钱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?”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几个小孩子脸色发青，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我们才不会为了区区的两毛钱而浪费宝贵的时间为你进行表演呢，我们不干了。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1241425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从此以后，老人又过上了安静的日子。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----20151212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马来西亚法会开示法会开示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 descr="7b0a2020202022776f7264617274223a2022220a7d0a"/>
          <p:cNvSpPr/>
          <p:nvPr/>
        </p:nvSpPr>
        <p:spPr>
          <a:xfrm>
            <a:off x="478790" y="853440"/>
            <a:ext cx="10366375" cy="45650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endParaRPr lang="en-US" altLang="zh-CN" sz="36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36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r>
              <a:rPr lang="zh-CN" altLang="en-US" sz="80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问答</a:t>
            </a:r>
            <a:r>
              <a:rPr lang="zh-CN" altLang="en-US" sz="80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思考题环节</a:t>
            </a:r>
            <a:endParaRPr lang="zh-CN" altLang="en-US" sz="80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010" y="1374775"/>
            <a:ext cx="10930890" cy="352234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848995" y="70485"/>
            <a:ext cx="11250295" cy="5416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问答思考题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7820" y="904240"/>
            <a:ext cx="11626215" cy="466090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、人活在世界上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为什么要有妙法？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、有一位退休的老人回到小城镇，买了一座小房住了下来，想干什么</a:t>
            </a:r>
            <a:r>
              <a:rPr 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</a:t>
            </a:r>
            <a:endParaRPr lang="zh-CN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、有一天，有三个男孩放学后来干什么？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、老人受不了这些噪音，出来和他们进行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谈判，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一开始说了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什么？</a:t>
            </a:r>
            <a:endParaRPr lang="zh-CN" altLang="zh-CN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、三个小青年听了以后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是怎么做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、过了三天，老人又和他们说了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什么？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、小青年们有什么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反应？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、一个星期后，老人又和他们说了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什么？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、几个小孩子说了什么？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、从此以后，老人过上了怎样的日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子？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69620" y="-76200"/>
            <a:ext cx="11250295" cy="521335"/>
          </a:xfrm>
          <a:prstGeom prst="rect">
            <a:avLst/>
          </a:prstGeom>
        </p:spPr>
        <p:txBody>
          <a:bodyPr wrap="square">
            <a:noAutofit/>
            <a:scene3d>
              <a:camera prst="orthographicFront"/>
              <a:lightRig rig="threePt" dir="t"/>
            </a:scene3d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相关开示</a:t>
            </a:r>
            <a:endParaRPr lang="zh-CN" altLang="en-US" sz="36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010" y="640715"/>
            <a:ext cx="10930890" cy="524192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用智慧和妙法走出人生的苦难；学佛要真正懂得这个世界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台长语：师父跟大家讲，学佛就是这样。有一个老和尚问一个小和尚：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前面一条路走不通，后面一条路是死，你怎么办？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他说：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我就往边上走了。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这就是一种哲理。人家说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此路不通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”……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你可以条条大路通罗马，每条路都是你生存的机会。为什么很多人一辈子走不出自己的死胡同？因为他觉得这条路没有了，他已经到顶了，出不来了。所以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3915" y="76835"/>
            <a:ext cx="4905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【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</a:rPr>
              <a:t>Zongshu20190711  09:10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】</a:t>
            </a:r>
            <a:endParaRPr lang="zh-CN" altLang="en-US" b="1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" name="用智慧和妙法走出人生的苦难；学佛要真正懂得这个世界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9620" y="967740"/>
            <a:ext cx="427990" cy="42799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6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808355"/>
            <a:ext cx="10930890" cy="524192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真正能够出来的人，他一定是能够用妙法、用智慧来换取人生的苦难。很多人一辈子就是没智慧，所以他就一辈子活在苦难当中。人就是这样，一定要懂事情的，所以希望大家学佛一定要有正确的姿态、正确的感情来学，要真正懂得这个世界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44970" y="76835"/>
            <a:ext cx="5354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b="1">
                <a:solidFill>
                  <a:schemeClr val="bg1">
                    <a:lumMod val="65000"/>
                  </a:schemeClr>
                </a:solidFill>
                <a:sym typeface="+mn-ea"/>
              </a:rPr>
              <a:t>【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  <a:sym typeface="+mn-ea"/>
              </a:rPr>
              <a:t>Zongshu20190711  09:10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  <a:sym typeface="+mn-ea"/>
              </a:rPr>
              <a:t>】</a:t>
            </a:r>
            <a:endParaRPr lang="zh-CN" altLang="en-US" b="1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5760" y="428784"/>
            <a:ext cx="11470640" cy="550799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感恩南无释迦牟尼佛（三称）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感恩南无大慈大悲救苦救难广大灵感观世音菩萨摩诃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萨</a:t>
            </a:r>
            <a:endParaRPr lang="en-US" altLang="zh-CN" sz="3200" b="1" dirty="0" smtClean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（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三称）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</a:t>
            </a:r>
            <a:r>
              <a:rPr lang="zh-CN" altLang="en-US" sz="32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恩师父盧軍宏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臺長（一称）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给自己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念一遍大悲咒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请南无大慈大悲救苦救难广大灵感观世音菩萨慈悲，加持我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XX</a:t>
            </a:r>
            <a:r>
              <a:rPr lang="en-US" altLang="zh-CN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X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正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信正念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，增加智慧能量，如理如法参加共修。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412750"/>
            <a:ext cx="10930890" cy="5518150"/>
          </a:xfrm>
          <a:prstGeom prst="rect">
            <a:avLst/>
          </a:prstGeom>
        </p:spPr>
        <p:txBody>
          <a:bodyPr wrap="square">
            <a:noAutofit/>
          </a:bodyPr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195070" y="612775"/>
            <a:ext cx="98018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观世音菩萨慈悲显化妙龄少女，妙法救度矿工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40370" y="444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b="1">
                <a:solidFill>
                  <a:schemeClr val="bg1">
                    <a:lumMod val="65000"/>
                  </a:schemeClr>
                </a:solidFill>
                <a:sym typeface="+mn-ea"/>
              </a:rPr>
              <a:t>【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  <a:sym typeface="+mn-ea"/>
              </a:rPr>
              <a:t>20161224 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  <a:sym typeface="+mn-ea"/>
              </a:rPr>
              <a:t>马来西亚吉隆坡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  <a:sym typeface="+mn-ea"/>
              </a:rPr>
              <a:t>】</a:t>
            </a:r>
            <a:endParaRPr lang="zh-CN" altLang="en-US"/>
          </a:p>
        </p:txBody>
      </p:sp>
      <p:pic>
        <p:nvPicPr>
          <p:cNvPr id="2" name="观世音菩萨慈悲显化妙龄少女，妙法救度矿工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048000" y="2040890"/>
            <a:ext cx="6096000" cy="3429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 descr="7b0a2020202022776f7264617274223a2022220a7d0a"/>
          <p:cNvSpPr/>
          <p:nvPr/>
        </p:nvSpPr>
        <p:spPr>
          <a:xfrm>
            <a:off x="478790" y="853440"/>
            <a:ext cx="10366375" cy="45650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endParaRPr lang="en-US" altLang="zh-CN" sz="36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36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r>
              <a:rPr lang="zh-CN" altLang="en-US" sz="80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自由分享环节</a:t>
            </a:r>
            <a:endParaRPr lang="zh-CN" altLang="en-US" sz="80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010" y="1374775"/>
            <a:ext cx="10930890" cy="352234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07975" y="1659255"/>
            <a:ext cx="11545570" cy="2637155"/>
          </a:xfrm>
        </p:spPr>
        <p:txBody>
          <a:bodyPr>
            <a:normAutofit fontScale="90000"/>
          </a:bodyPr>
          <a:lstStyle/>
          <a:p>
            <a:pPr marL="0" lvl="0" indent="0" algn="ctr" eaLnBrk="0" fontAlgn="auto" hangingPunct="0">
              <a:lnSpc>
                <a:spcPct val="200000"/>
              </a:lnSpc>
              <a:spcBef>
                <a:spcPts val="0"/>
              </a:spcBef>
            </a:pPr>
            <a: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</a:t>
            </a:r>
            <a:b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b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</a:t>
            </a: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加持我们正信正念、如理如法地修心修行！</a:t>
            </a:r>
            <a:r>
              <a:rPr lang="en-US" altLang="zh-CN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                                                                     </a:t>
            </a: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lang="zh-CN" altLang="en-US" sz="3000" dirty="0"/>
          </a:p>
        </p:txBody>
      </p:sp>
      <p:sp>
        <p:nvSpPr>
          <p:cNvPr id="3" name="文本框 2"/>
          <p:cNvSpPr txBox="1"/>
          <p:nvPr/>
        </p:nvSpPr>
        <p:spPr>
          <a:xfrm>
            <a:off x="768985" y="826770"/>
            <a:ext cx="10731500" cy="6496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6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结束语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5760" y="314960"/>
            <a:ext cx="11470640" cy="6052820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千手千眼无碍大悲心陀罗尼</a:t>
            </a:r>
            <a:endParaRPr lang="zh-CN" altLang="en-US" sz="28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l"/>
            <a:endParaRPr lang="zh-CN" altLang="en-US" sz="24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l"/>
            <a:r>
              <a:rPr lang="zh-CN" altLang="en-US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南无喝啰怛那哆啰夜耶。南无阿唎耶。婆卢羯帝烁钵啰耶。 菩提萨埵婆耶。摩诃萨埵婆耶。摩诃迦卢尼迦耶。唵。萨皤啰罚曳。数怛那怛写。南无悉吉㗚埵伊蒙阿唎耶。婆卢吉帝室佛啰楞驮婆。南无那啰谨墀。醯唎摩诃皤哆沙咩。萨婆阿他豆输朋。阿逝孕。萨婆萨哆那摩婆萨多。那摩婆伽。摩罚特豆。怛姪他。唵。阿婆卢醯。卢迦帝。迦罗帝。夷醯唎。摩诃菩提萨埵。萨婆萨婆。摩啰摩啰。摩醯摩醯，唎驮孕。俱卢俱卢羯蒙。度卢度卢罚阇耶帝。摩诃罚阇耶帝。陀啰陀啰。地唎尼。室佛啰耶。遮啰遮啰。么么罚摩啰。穆帝隶。伊醯伊醯。室那室那。阿啰嘇佛啰舍利。罚娑罚嘇。佛啰舍耶。呼卢呼卢摩啰。呼卢呼卢醯利。娑啰娑啰。悉唎悉唎。苏嚧苏嚧。菩提夜菩提夜。菩驮夜菩驮夜。弥帝利夜。那啰谨墀。地利瑟尼那。</a:t>
            </a:r>
            <a:endParaRPr lang="zh-CN" altLang="en-US" sz="24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l"/>
            <a:r>
              <a:rPr lang="zh-CN" altLang="en-US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婆夜摩那。娑婆诃。悉陀夜。娑婆诃。</a:t>
            </a:r>
            <a:r>
              <a:rPr lang="en-US" altLang="zh-CN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  </a:t>
            </a:r>
            <a:r>
              <a:rPr lang="zh-CN" altLang="en-US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摩诃悉陀夜。娑婆诃。悉陀喻艺。室皤啰耶。娑婆诃。那啰谨墀。娑婆诃。摩啰那啰。娑婆诃。悉啰僧阿穆佉耶。娑婆诃。娑婆摩诃阿悉陀夜。娑婆诃。者吉啰阿悉陀夜。娑婆诃。波陀摩羯悉陀夜。娑婆诃。那啰谨墀皤伽啰耶。娑婆诃。摩婆利胜羯啰夜。娑婆诃。</a:t>
            </a:r>
            <a:endParaRPr lang="zh-CN" altLang="en-US" sz="24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l"/>
            <a:r>
              <a:rPr lang="zh-CN" altLang="en-US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南无喝啰怛那哆啰夜耶。南无阿利耶。婆嚧吉帝。烁皤啰夜。娑婆诃。唵。悉殿都。漫多啰。跋陀耶。娑婆诃。</a:t>
            </a:r>
            <a:endParaRPr lang="zh-CN" altLang="en-US" sz="24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7b0a2020202022776f7264617274223a2022220a7d0a"/>
          <p:cNvSpPr>
            <a:spLocks noGrp="1"/>
          </p:cNvSpPr>
          <p:nvPr>
            <p:ph type="title"/>
          </p:nvPr>
        </p:nvSpPr>
        <p:spPr>
          <a:xfrm>
            <a:off x="407035" y="2633345"/>
            <a:ext cx="10458450" cy="1466850"/>
          </a:xfrm>
        </p:spPr>
        <p:txBody>
          <a:bodyPr>
            <a:normAutofit/>
          </a:bodyPr>
          <a:lstStyle/>
          <a:p>
            <a:pPr algn="ctr"/>
            <a:r>
              <a:rPr lang="zh-CN" altLang="zh-CN" spc="300" dirty="0">
                <a:ln w="6402">
                  <a:solidFill>
                    <a:srgbClr val="FFFFFF"/>
                  </a:solidFill>
                </a:ln>
                <a:gradFill>
                  <a:gsLst>
                    <a:gs pos="100000">
                      <a:srgbClr val="FDA2C6"/>
                    </a:gs>
                    <a:gs pos="48000">
                      <a:srgbClr val="F8508B"/>
                    </a:gs>
                  </a:gsLst>
                  <a:lin ang="5400000" scaled="0"/>
                </a:gradFill>
                <a:effectLst>
                  <a:glow rad="14633">
                    <a:srgbClr val="FFADC2">
                      <a:alpha val="54000"/>
                    </a:srgbClr>
                  </a:glow>
                  <a:innerShdw blurRad="18291" dist="50800" dir="13500000">
                    <a:srgbClr val="FFFEFF">
                      <a:alpha val="50000"/>
                    </a:srgbClr>
                  </a:innerShdw>
                  <a:reflection blurRad="18291" stA="30000" endA="300" endPos="31000" dist="63500" dir="5400000" sy="-100000" algn="bl" rotWithShape="0"/>
                </a:effectLst>
                <a:latin typeface="汉仪超粗宋简" panose="02010600000101010101" charset="-122"/>
                <a:ea typeface="汉仪超粗宋简" panose="02010600000101010101" charset="-122"/>
                <a:cs typeface="汉仪超粗宋简" panose="02010600000101010101" charset="-122"/>
              </a:rPr>
              <a:t>妙法得安静</a:t>
            </a:r>
            <a:endParaRPr lang="zh-CN" altLang="zh-CN" spc="300" dirty="0">
              <a:ln w="6402">
                <a:solidFill>
                  <a:srgbClr val="FFFFFF"/>
                </a:solidFill>
              </a:ln>
              <a:gradFill>
                <a:gsLst>
                  <a:gs pos="100000">
                    <a:srgbClr val="FDA2C6"/>
                  </a:gs>
                  <a:gs pos="48000">
                    <a:srgbClr val="F8508B"/>
                  </a:gs>
                </a:gsLst>
                <a:lin ang="5400000" scaled="0"/>
              </a:gradFill>
              <a:effectLst>
                <a:glow rad="14633">
                  <a:srgbClr val="FFADC2">
                    <a:alpha val="54000"/>
                  </a:srgbClr>
                </a:glow>
                <a:innerShdw blurRad="18291" dist="50800" dir="13500000">
                  <a:srgbClr val="FFFEFF">
                    <a:alpha val="50000"/>
                  </a:srgbClr>
                </a:innerShdw>
                <a:reflection blurRad="18291" stA="30000" endA="300" endPos="31000" dist="63500" dir="5400000" sy="-100000" algn="bl" rotWithShape="0"/>
              </a:effectLst>
              <a:latin typeface="汉仪超粗宋简" panose="02010600000101010101" charset="-122"/>
              <a:ea typeface="汉仪超粗宋简" panose="02010600000101010101" charset="-122"/>
              <a:cs typeface="汉仪超粗宋简" panose="0201060000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妙法得安静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67000" y="1495425"/>
            <a:ext cx="6858000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848995" y="140335"/>
            <a:ext cx="11250295" cy="5251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妙法得安静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358900"/>
            <a:ext cx="10930890" cy="352234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人活在世界上要有妙法，很多事情顺着不一定做得成，但是用妙法就能解决。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dist">
              <a:lnSpc>
                <a:spcPct val="150000"/>
              </a:lnSpc>
              <a:spcAft>
                <a:spcPts val="0"/>
              </a:spcAft>
            </a:pPr>
            <a:r>
              <a:rPr 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                       </a:t>
            </a: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131064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有一位退休的老人回到小城镇，买了一座小房住了下来，想在那儿安静地度一个晚年，写一些回忆录。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1179195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开始的几个星期，一切都好。但是有一天，有三个男孩放学后来这里玩，他们特别调皮，把门口的垃圾桶踢来踢去，玩得很是开心。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92150" y="1143635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老人受不了这些噪音，于是出来和他们进行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谈判。他说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孩子们，我很喜欢你们踢桶玩，如果你们每天来玩，我非常开心，我每天给你们每人一块钱。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4.xml><?xml version="1.0" encoding="utf-8"?>
<p:tagLst xmlns:p="http://schemas.openxmlformats.org/presentationml/2006/main">
  <p:tag name="commondata" val="eyJoZGlkIjoiYTcxZWNjYjNkYzFhZmQwNTUyNTQ0ZWM5N2E0NGZmNjYifQ=="/>
  <p:tag name="resource_record_key" val="{&quot;13&quot;:[20482067]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2000</Words>
  <Application>WPS 演示</Application>
  <PresentationFormat>宽屏</PresentationFormat>
  <Paragraphs>93</Paragraphs>
  <Slides>22</Slides>
  <Notes>15</Notes>
  <HiddenSlides>0</HiddenSlides>
  <MMClips>2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Arial</vt:lpstr>
      <vt:lpstr>宋体</vt:lpstr>
      <vt:lpstr>Wingdings</vt:lpstr>
      <vt:lpstr>华文行楷</vt:lpstr>
      <vt:lpstr>汉仪力量黑简</vt:lpstr>
      <vt:lpstr>汉仪雅酷黑简</vt:lpstr>
      <vt:lpstr>汉仪白棋体简</vt:lpstr>
      <vt:lpstr>方正兰亭黑简体</vt:lpstr>
      <vt:lpstr>微软雅黑</vt:lpstr>
      <vt:lpstr>可可唯自强者强</vt:lpstr>
      <vt:lpstr>Yu Gothic UI</vt:lpstr>
      <vt:lpstr>汉仪超粗宋简</vt:lpstr>
      <vt:lpstr>Arial Unicode MS</vt:lpstr>
      <vt:lpstr>等线 Light</vt:lpstr>
      <vt:lpstr>等线</vt:lpstr>
      <vt:lpstr>汉仪颜楷简</vt:lpstr>
      <vt:lpstr>Calibri</vt:lpstr>
      <vt:lpstr>Office 主题​​</vt:lpstr>
      <vt:lpstr>自定义设计方案</vt:lpstr>
      <vt:lpstr>PowerPoint 演示文稿</vt:lpstr>
      <vt:lpstr>PowerPoint 演示文稿</vt:lpstr>
      <vt:lpstr>PowerPoint 演示文稿</vt:lpstr>
      <vt:lpstr>妙法得安静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本次共修如有不如理不如法的地方，请南无释迦牟尼佛，南无观世音菩萨，恩师盧軍宏臺長，龙天护法慈悲原谅，给我们智慧。 加持我们正信正念、如理如法地修心修行！                                                                                        感恩南无释迦牟尼佛！感恩南无观世音菩萨！感恩师父！感恩大家！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刘彩云</dc:creator>
  <cp:lastModifiedBy>汤汤</cp:lastModifiedBy>
  <cp:revision>561</cp:revision>
  <dcterms:created xsi:type="dcterms:W3CDTF">2023-11-14T14:28:00Z</dcterms:created>
  <dcterms:modified xsi:type="dcterms:W3CDTF">2024-12-04T13:06:30Z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C2A2712A4DDC45A9AB289050A68F764D_13</vt:lpwstr>
  </property>
  <property fmtid="{D5CDD505-2E9C-101B-9397-08002B2CF9AE}" pid="3" name="KSOProductBuildVer">
    <vt:lpwstr>2052-12.1.0.18912</vt:lpwstr>
  </property>
</Properties>
</file>