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1301" r:id="rId8"/>
    <p:sldId id="3425" r:id="rId10"/>
    <p:sldId id="3426" r:id="rId11"/>
    <p:sldId id="3427" r:id="rId12"/>
    <p:sldId id="3428" r:id="rId13"/>
    <p:sldId id="3429" r:id="rId14"/>
    <p:sldId id="1166" r:id="rId15"/>
    <p:sldId id="3309" r:id="rId16"/>
    <p:sldId id="3392" r:id="rId17"/>
    <p:sldId id="3447" r:id="rId18"/>
    <p:sldId id="3393" r:id="rId19"/>
    <p:sldId id="3395" r:id="rId20"/>
    <p:sldId id="3430" r:id="rId21"/>
    <p:sldId id="3431" r:id="rId22"/>
    <p:sldId id="3432" r:id="rId23"/>
    <p:sldId id="3433" r:id="rId24"/>
    <p:sldId id="3396" r:id="rId25"/>
    <p:sldId id="3397" r:id="rId26"/>
    <p:sldId id="3398" r:id="rId27"/>
    <p:sldId id="3394" r:id="rId28"/>
    <p:sldId id="3399" r:id="rId29"/>
    <p:sldId id="3400" r:id="rId30"/>
    <p:sldId id="3401" r:id="rId31"/>
    <p:sldId id="3402" r:id="rId32"/>
    <p:sldId id="3403" r:id="rId33"/>
    <p:sldId id="3434" r:id="rId34"/>
    <p:sldId id="3435" r:id="rId35"/>
    <p:sldId id="3436" r:id="rId36"/>
    <p:sldId id="3404" r:id="rId37"/>
    <p:sldId id="3405" r:id="rId38"/>
    <p:sldId id="3406" r:id="rId39"/>
    <p:sldId id="3407" r:id="rId40"/>
    <p:sldId id="3408" r:id="rId41"/>
    <p:sldId id="3409" r:id="rId42"/>
    <p:sldId id="3410" r:id="rId43"/>
    <p:sldId id="3411" r:id="rId44"/>
    <p:sldId id="3412" r:id="rId45"/>
    <p:sldId id="3437" r:id="rId46"/>
    <p:sldId id="3438" r:id="rId47"/>
    <p:sldId id="3414" r:id="rId48"/>
    <p:sldId id="3413" r:id="rId49"/>
    <p:sldId id="3415" r:id="rId50"/>
    <p:sldId id="3416" r:id="rId51"/>
    <p:sldId id="3417" r:id="rId52"/>
    <p:sldId id="3418" r:id="rId53"/>
    <p:sldId id="3419" r:id="rId54"/>
    <p:sldId id="3420" r:id="rId55"/>
    <p:sldId id="3421" r:id="rId56"/>
    <p:sldId id="3443" r:id="rId57"/>
    <p:sldId id="3444" r:id="rId58"/>
    <p:sldId id="3445" r:id="rId59"/>
    <p:sldId id="3446" r:id="rId60"/>
    <p:sldId id="3422" r:id="rId61"/>
    <p:sldId id="3423" r:id="rId62"/>
    <p:sldId id="280" r:id="rId63"/>
    <p:sldId id="3355" r:id="rId64"/>
    <p:sldId id="3424" r:id="rId65"/>
    <p:sldId id="262" r:id="rId66"/>
  </p:sldIdLst>
  <p:sldSz cx="12192000" cy="6858000"/>
  <p:notesSz cx="6858000" cy="9144000"/>
  <p:custDataLst>
    <p:tags r:id="rId7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80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0" Type="http://schemas.openxmlformats.org/officeDocument/2006/relationships/tags" Target="tags/tag176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84.xml"/><Relationship Id="rId5" Type="http://schemas.openxmlformats.org/officeDocument/2006/relationships/image" Target="../media/image2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tags" Target="../tags/tag83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5.xml"/><Relationship Id="rId5" Type="http://schemas.openxmlformats.org/officeDocument/2006/relationships/image" Target="../media/image2.png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openxmlformats.org/officeDocument/2006/relationships/tags" Target="../tags/tag104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3.xml"/><Relationship Id="rId5" Type="http://schemas.openxmlformats.org/officeDocument/2006/relationships/image" Target="../media/image2.png"/><Relationship Id="rId4" Type="http://schemas.microsoft.com/office/2007/relationships/media" Target="../media/media4.mp3"/><Relationship Id="rId3" Type="http://schemas.openxmlformats.org/officeDocument/2006/relationships/audio" Target="../media/media4.mp3"/><Relationship Id="rId2" Type="http://schemas.openxmlformats.org/officeDocument/2006/relationships/tags" Target="../tags/tag11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2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6.xml"/><Relationship Id="rId5" Type="http://schemas.openxmlformats.org/officeDocument/2006/relationships/image" Target="../media/image2.png"/><Relationship Id="rId4" Type="http://schemas.microsoft.com/office/2007/relationships/media" Target="../media/media5.mp3"/><Relationship Id="rId3" Type="http://schemas.openxmlformats.org/officeDocument/2006/relationships/audio" Target="../media/media5.mp3"/><Relationship Id="rId2" Type="http://schemas.openxmlformats.org/officeDocument/2006/relationships/tags" Target="../tags/tag125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4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9.xml"/><Relationship Id="rId6" Type="http://schemas.openxmlformats.org/officeDocument/2006/relationships/image" Target="../media/image4.png"/><Relationship Id="rId5" Type="http://schemas.openxmlformats.org/officeDocument/2006/relationships/tags" Target="../tags/tag138.xml"/><Relationship Id="rId4" Type="http://schemas.microsoft.com/office/2007/relationships/media" Target="../media/media6.mp4"/><Relationship Id="rId3" Type="http://schemas.openxmlformats.org/officeDocument/2006/relationships/video" Target="../media/media6.mp4"/><Relationship Id="rId2" Type="http://schemas.openxmlformats.org/officeDocument/2006/relationships/tags" Target="../tags/tag137.xml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4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0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2.xml"/><Relationship Id="rId5" Type="http://schemas.openxmlformats.org/officeDocument/2006/relationships/image" Target="../media/image2.png"/><Relationship Id="rId4" Type="http://schemas.microsoft.com/office/2007/relationships/media" Target="../media/media7.mp3"/><Relationship Id="rId3" Type="http://schemas.openxmlformats.org/officeDocument/2006/relationships/audio" Target="../media/media7.mp3"/><Relationship Id="rId2" Type="http://schemas.openxmlformats.org/officeDocument/2006/relationships/tags" Target="../tags/tag15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9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image" Target="../media/image3.jpeg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2.xml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3.xml"/><Relationship Id="rId3" Type="http://schemas.openxmlformats.org/officeDocument/2006/relationships/image" Target="../media/image2.png"/><Relationship Id="rId2" Type="http://schemas.microsoft.com/office/2007/relationships/media" Target="../media/media8.mp3"/><Relationship Id="rId1" Type="http://schemas.openxmlformats.org/officeDocument/2006/relationships/audio" Target="../media/media8.mp3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给自己念一遍大悲咒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请南无大慈大悲救苦救难广大灵感观世音菩萨慈悲，加持我XXX正信正念，增加智慧能量，如理如法参加白话佛法共修。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09385"/>
            <a:ext cx="370205" cy="378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他的境界发生变化了，他的意识发生转变，对现实生活中的物质也会转变看法，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明白吗？ 有些人看一些很胖的人，比方说，罗宾很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胖，猛一看，这么胖，不好看，但是当你看他帮你打包的时候，你看他多勤劳啊，真可爱，大家都会开心，喜欢他。你看小张， 平时不笑，这孩子怎么了，看着不大舒服啊，但是当你看见他在后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面倒垃圾，不停地跑，你看，这孩子这么好，那种感觉马上不一样了，马上看着他就喜欢了。这就是环境在变化。我们有的听众很胖，如果你胖的话，你又懒，不做事，老公越看你越讨厌你，如果你是胖的人，但是你总在努力，不停地在洗洗刷刷，人家越看你越好看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觉得你爱劳动，家里都是你在打理，非但喜欢她，还会产生一种怜悯之心。对不对啊？罗宾本来已经很胖了，在家里往沙发前面一摊，然后看电视，什么事情都不做，他老婆一看他就讨厌。你不信，你帮你老婆做点事情，她马上就说你好了，看着你都不一样了。所以，我要讲给你们听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人要把境转变掉，境转变之后，人才能变化。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indent="0" algn="ctr">
              <a:lnSpc>
                <a:spcPct val="150000"/>
              </a:lnSpc>
            </a:pP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任何一种环境，我们要随着境界去任运。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indent="0" algn="ctr">
              <a:lnSpc>
                <a:spcPct val="150000"/>
              </a:lnSpc>
            </a:pP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indent="0" algn="ctr">
              <a:lnSpc>
                <a:spcPct val="150000"/>
              </a:lnSpc>
            </a:pP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人要把境转变掉，境转变之后，人才能变化。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1-21、修行人应明觉恒住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中的气场随运走，走到哪里就应该修到哪里，而真正有境界是不让运去影响你的气，气不生出来，也用不着来运了；另外并不是厄运来时，就不修了，或好运来时就不修了，这都是不对的，应该是不论好运还是厄运都要好好修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精选</a:t>
            </a:r>
            <a:r>
              <a:rPr lang="en-US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广播讲座 心体离念 心气任运 明觉恒住 20120304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怎样做到“心气任运”？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台长教大家，学佛人要“心气任运”，什么意思啊？你的心要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随你的意向，随你的概念，随你的理念，任意地来运用，那么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怎么样来做到这一点呢？那就是要放下、看破，如果你放不下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看不破，那你的心气怎么会任运呢？如果你今天觉得这些本来是你的，被人家拿去了，你想想看，你心里会难过吗？会！你心里会不舒服吗？会！你心里会嫉妒吗？会！会恨吗？会！当这些问题得到肯定答复的时候，那实际上你的心已經被某一件事情绞得一团糟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1、【精选】怎样做到“心气任运”？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" y="959485"/>
            <a:ext cx="457200" cy="36068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接下来你就是饭吃不好，觉睡不好，你的心气怎么能够顺呢？心气不顺的人，就像中医讲的“心气不通”，我跟你两个人心气不通我会生气，我会烦恼，我跟菩薩也会离得远，因为菩薩是能够 “心气任运”的，菩薩是什么都想得开，什么都放得下，而当一个人什么都放不开，什么都放不下的人，他的心气怎么能够很自然地运作呢？他怎么能不生病呢？他的身体能够好呢？这就是学佛必须要懂的一个道理。 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精选</a:t>
            </a:r>
            <a:r>
              <a:rPr lang="en-US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广播讲座 心体离念 心气任运 明觉恒住 20120304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解答来信疑惑（三百七十九）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“心气任运” 中影响“气”的“运”是指什么？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《白話佛法》第一册中讲到：“心气任运，一个人的心所产生的气场就任由它去运作，任由它去运动，不要阻止自己的气场……心中的气场随运走，走到哪里就应该修到哪里，而真正有境界是不让运去影响你的气，气不生出来，也用不着来运了。”请问，这个会影响“气”的“运”是指什么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心气任运还是在人间修为的一种方法；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真正修的好、有境界的，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解答来信疑惑（三百七十九）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心气也没有，如如不动，没有什么运，没有什么气，气不生出来，用不着运了。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比方说，你今天在人间生气了，要把生气的气运掉；今天有好事情，要把它运用到好的地方去，实际上，如果真正看破放下、有境界了，也不用运自己的气了。心气任运本身就是修心的一个方法。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我们要不取不舍，看破一切世界万物，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把一切都看破掉，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这个事情，我们要看到它的本质，你爱的这个儿子，爱到最后，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这孩子还是不爱老娘爱小娘。对不对？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你把它看破一点，你心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里就放得下，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并不是说你恨他。因为你爱他，实际上是人间的运作，会伤你的心的，你割舍不掉，你只能用这种方法来把他割舍掉。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你爱孩子爱得不得了，最后想想，放吧，他总有一天会去孝敬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“小娘”的， 把“老娘”忘记。你这么一想，你就过来了。很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多人一看， 这个女人我爱得不得了，想想看，你爱她爱得不得了，70 岁、80 岁的时候，她死掉了，不就是一堆白骨吗？你这么一想，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不也就想过来了吗？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不要去执著，把世界上一切事情都看破，都是假的，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干嘛看得这么真？小时候的眼睛挺好，突然之间眼睛变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近视了，痛苦啊，我要戴副眼镜多难看，不戴嘛，又看不见。我也是啊，小时候觉得自己眼睛挺好的，不戴眼镜很端庄的，后来近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视眼看黑板，越看越看不清楚，还把眼睛眯着看，多累啊，就是因为班级里有些女孩子、男孩子就不戴眼镜，到后来看不见了，对不对？ 但是，你没有想到，你年纪大了，你变成老花眼了，你是看近看不见，但看得见远处的。它是变来变去的，对不对？ 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你不要去为目前的一点点事情去悲伤、伤感，要忘记它。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人的毛病都是这样啊，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对他指出缺点的时候，他认为他是对的，不肯改正。爸爸妈妈说，你不要这样，他就不肯改啊。就像男孩留长发一样的，现在你留长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发，好看吗？要改啊。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要看破世界上一切世间万物，它都是短暂的因缘。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什么叫短暂的因缘？假的，很短的，今天有，明天没了，你今天洪太太的哥哥，平时还能通通电话，这次没了， 说走不就走了吗？同样，洪太太帮她另外一个弟弟念经， 她弟弟也生重病，人家就活到现在，你不能不相信的，没了就没了。比方说，你今天小于要是不好好修，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“师父管我这么严，我不修了”，你跑掉了，马上有人顶上来，你这机会就没了，对不对？你们徒弟一样，我上次跟你们说了，不是观世音菩萨不要你们，是你们不要观世音菩萨。生什么气啊？有什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么气好生的？你走掉了，这地球不转了？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indent="0" algn="ctr">
              <a:lnSpc>
                <a:spcPct val="150000"/>
              </a:lnSpc>
            </a:pP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我们要不取不舍，看破一切世界万物，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indent="0" algn="ctr">
              <a:lnSpc>
                <a:spcPct val="150000"/>
              </a:lnSpc>
            </a:pP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要看破世界上一切世间万物，它都是短暂的因缘。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9-45、随缘产生智慧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“心气任运” 中影响“气”的“运”是指什么？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来了就去做，不来无所谓，听得懂吗？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方说，你们很多人不都是大学生吗？你们在等大学通知书的时候多难啊。哎呀，天天想着还没来，出国的时候等签证也是这样的，一起递交上去的，你的签证怎么下来了？我的怎么没有下来？每一天都过得很难受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有些人无所谓了，该干什么照样干什么，没几天签证下来了。所以，自己要懂得随缘。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师父经常跟你们讲，随缘任运，就是启动你的心，去不取不舍，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9-45、随缘产生智慧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看破世界上的一切万物，而且要明白这个世界上的一切万物都是短暂的因缘啊。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wenda20131006B_0755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佛门之中没有取舍，人间的东西都是虚无的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 众：在《白话佛法》中您说“佛门之中没有取舍”，请问这句话怎么理解？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 长：学佛的人有什么可以觉得我一定要的？有什么觉得我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舍不掉的？举个简单例子，你今天一定要一样东西，一定要结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婚，那你就叫“取”了。尼姑、和尚不结婚，他们也没有“舍”。比方说结了婚之后就算感情好一辈子，到了最后会有一个先走的，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2、佛门之中没有取舍，人间的东西都是虚无的wenda20131006B_0755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5845" y="935355"/>
            <a:ext cx="454660" cy="41402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wenda20131006B_0755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走的时候痛苦不痛苦？（痛苦）好，和尚、尼姑有没有痛苦？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因为他没有老伴，他没有痛苦的，没有“取”就没有“舍”，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你不去把它拿过来就不会有失去的痛苦。失去一样东西是很痛苦的，失去孩子痛苦吗？失去自己的父母亲痛苦吗？失去自己本来应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该得到的一个爵位、一个官位或者一笔财痛不痛苦？都痛苦的。我为什么要去取啊？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不是我的、不该我的东西，我不去取就没有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失去的痛苦。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所以得失得失就是这样，取舍取舍，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不去“取”没有“舍”的。在人间学佛有什么可以取、可以得的？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台长经常告诉大家一句话“五十年之后你在哪里？”你在哪里取什么、舍什么？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wenda20131006B_0755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间所有得到的东西，五十年之后在哪里？（不知道，没了）“你有本事咱们在天上见！”你在人间得到再多东西有什么用啊？你过去得到过模范、一大堆奖状，五十年之后全部扔掉了。连人都没有了，你还是什么？你得什么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你得的本来都是空的，你得到人间的所有东西都是假的。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今天得到的一些快乐那是虚无的，因为一转眼就没了；今天得到的痛苦，就像你过去牙齿痛，这两天牙齿不痛的时候，你会想到它吗？（不会了）好了，有什么取舍呀？（就是说要放下）对啦。很多女人婚姻上痛苦不堪、不想活了、难受啊，想一想几年之后她怎么又没有痛苦了？她突然间又碰上一个男人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wenda20131006B_0755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又开开心心结婚了，呵呵……（明白）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20150121 马来西亚槟城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空的是虚的，佛性是实的。空的是虚的，比方说人间拥有的汽车，坏了就是空的，没了；所爱的爸爸妈妈，过世了就成为虚的。对一个人再恨，当他过世之后，我们的心就慢慢释然，“过去我也有不对”——本性出来了，所以本性是永存的，是实实在在的东西。宇宙中虚虚实实就像人的感情一样，今天这样明天那样。现在的年轻人活在这个世界上真的很可怜，自己都不知道自己什么时候会突然发脾气，突然间就会躺下来，虚虚实实，所以菩萨说这个人间“色即是空，空即是色”。（掌声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3、20150121 马来西亚槟城 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590" y="906780"/>
            <a:ext cx="495300" cy="4953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20150121 马来西亚槟城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如果单单讲空性、性空，就是偏于空，“这个世界反正都是空的，我什么都无所谓了，我想干什么就干什么”，就偏了。色界是属于虚有，人的有色世界是虚无的，在虚无的世界，但是拥有一颗纯洁真诚的心，不取不舍，不受污染，不要去取也不要去舍，心中就不会有污染。自己的心要懂得，没有和有是一样的，有即是无，无即是有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所以，要记住，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不执著，有智慧加定力，就能在任何的环境当中得到解脱。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请记住，这句话非常重要，有智慧， 不是聪明，是能够完全明理，有智慧，再加上定力，什么叫定力啊？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完全明白这个道理了，叫有智慧，但是，我要坚持，就是定力，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明白这道理，我不能做坏事，当人家来勾引你的时候，你就要有定力。人家说，我给你一万块钱，哥们儿，你这个事情做不做？你要有定力，这是坏的事情，我要有智慧，我不能做啊，但是看着那个钱，你定不住了，你做了，那就闯祸了，对不对啊？要有智慧，再加上定力，你才能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成功。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要解脱，什么叫解脱？解放，全部忘记，全部解脱掉， 得到快乐，得到法喜。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因为你解脱了，孩子对你来说，也不会在你心中起很大的波澜了，老公也无所谓了，我只要自己好好修，我把什么都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看轻了，因为我这把年纪，说走就走了，我什么都想开了，我都想通了，我无所谓，我解脱了，自在了，开心了。对不对啊？什么叫不自在？人在这里，心里还想着，我的孩子还没吃饭，等等，那我的儿子呢，过去会烧饭吗？不会啊，放掉不管他了，现在一个人自己会煮煮烧烧了，不就是这么出来的吗？父母不在家， 你看他饿死了？开什么玩笑，人就是要让环境来锻炼他。锻炼不成功，没关系，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事情本身就是有可能不成功的，但是，成功了就成功了。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indent="0" algn="ctr">
              <a:lnSpc>
                <a:spcPct val="150000"/>
              </a:lnSpc>
            </a:pP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不执著，有智慧加定力，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indent="0" algn="ctr">
              <a:lnSpc>
                <a:spcPct val="150000"/>
              </a:lnSpc>
            </a:pP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就能在任何的环境当中得到解脱。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白話佛法 2-32 《用如来心，学佛度众，善观因缘》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如果你想圆成佛道，在你做菩萨的时候，要有智慧，要有定力，而且要有本性，具备这三个条件，才能向菩萨界圆满过渡，最后达到佛界。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Wenda20180216  01:12:57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耐心和恒心是定力，有定力才会有智慧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听众：联谊会的时候师父说“耐心和恒心是拥有智慧的基础”，这个耐心和恒心是不是定力？有定力才会有智慧？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答：对。耐心是指人间的，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恒心那是已经超越了一般人的耐心。恒心是有一个理想、一个理念，有个志愿、有个心愿，还有一个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愿力在里边，所以他才会产生恒心。“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我今天要做一件事情，我一定要修到天上去，成为菩萨，我有恒心。”坚持就为恒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4、耐心和恒心是定力，有定力才会有智慧 wenda20180216_7257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2355" y="949325"/>
            <a:ext cx="495300" cy="4953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Wenda20180216  01:12:57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有的师兄可能从小做什么事情都是三分钟热度，没有长性，只有念经、弘法一直坚持下来，这样的孩子是不是也是有任务下来的？）那当然了，绝对的（很多师兄都是这样）对。过去很多事情都没有恒心，都没有长性的，一到念经学佛，跟着师父六七年、七八年的还到今天，越修越好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因为他在当中获得了无限的法乐、喜乐，还有快乐。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20171228•来信一百九十七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定力和智慧；举例说明心定但身体没定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问：师父在白话佛法十《“定”能生“慧”》中开示：慧就是智慧，智慧和禅定缺一不可，相互依赖生存。因为一个人定得下来，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不代表他有智慧，一个人有点智慧，不代表他有定力，所以，定慧息息相关，我们的身和心能够真正地定下来，才能生出智慧来。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身体要定，心要定，很多人的心定下来了，但是身体没有定下来，还有很多人身体定下来了，但是心没有定下来。请问如何理解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“因为一个人定得下来，不代表他有智慧，一个人有点智慧，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20171228•来信一百九十七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不代表他有定力”？能否举例说明？为什么会有“很多人的心定下来了，但是身体没有定下来”的这种情况？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答：你们现在定得下来吗？你们有智慧吗？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内心定，要定到本性；一点点的定，出一点点智慧；十点点定，出十点点智慧。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定得下来，能代表他一定有智慧吗？不代表。一个人有点智慧，代表他一定有定力吗？跑步奔过去，坐下来之后，身体定了，但是心没有定下来。走路锻炼身体的人，脑子没有杂念，身体在动，心里什么都不想，就是心定下来了，但是身体没有定下来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</a:t>
            </a: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</a:t>
            </a: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        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20171228•来信一百九十七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为什么有定慧两力只是刚刚成为一个解脱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白话佛法二《断除烦恼、化解业力、找回佛性》中读到：“要断掉烦恼，就必须离开贪念、瞋念、愚痴，而这一切靠的是定力和慧力。如果有定慧两力，你才能够解脱，但也只是刚刚成为一个解脱。”为什么有定慧两力只是刚刚成为一个解脱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答：其实很简单的道理，你戒了，一定会生出智慧，但还是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人间的智慧，只是生出人间的一些悟性。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戒了之后生出智慧，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20171228•来信一百九十七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然后有些悟性“哦，我明白了”，就是一点点解脱。有人间智慧了，再加上戒律，马上全部解脱，可能吗？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每日佛言佛语 2021-05-01 《定与慧》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5、每日佛言佛语 2021-05-01 《定与慧》_20241111_18080053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15" y="815975"/>
            <a:ext cx="9753600" cy="54864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最后讲一句，叫看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淡自净其意。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要把什么事情都看淡一点，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孩子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也没关系的，什么事情都无所谓的；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自己本身就要把自己的意识弄得干净，叫自净其意。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你的意识不干净，才会闯祸，你才会做错事情，你要把自己的意念弄得很干净，听得懂吗？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要把自己所做的每一项意念都弄干净，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说，我今天想五件事情，我想的时候，我有五件事情，我要每一件事情都想一想，我这样做对吗？那这件事情就干净了。我今天去买东西，去帮助人家，对吗？干净了。我多收人家的钱了，对吗？我干净了，不应该这么做的。这就叫自净其意啊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自净其意之后，才能达到自净其心，你的意念干净了，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你的心才会干净，你的意念不干净， 你的心就净不了。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意念太杂，什么都想，你的心就会不干净。比方说，意念像垃圾，对不对？一个意念不好，你的垃圾进入你的心里，再来个不好的意念，又一堆垃圾进入你的心里，最后你的心里面全是垃圾，好了，你的心就不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干净了，是堆垃圾的地方。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indent="0" algn="ctr">
              <a:lnSpc>
                <a:spcPct val="150000"/>
              </a:lnSpc>
            </a:pP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看淡自净其意。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indent="0" algn="ctr">
              <a:lnSpc>
                <a:spcPct val="150000"/>
              </a:lnSpc>
            </a:pPr>
            <a:r>
              <a:rPr lang="zh-CN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要把什么事情都看淡一点，......自己本身就要把自己的意识弄得干净，叫自净其意。</a:t>
            </a:r>
            <a:endParaRPr lang="zh-CN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白话佛法五-38. 学佛就是调心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为什么有定慧两力只是刚刚成为一个解脱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给大家讲“诸恶莫作是守戒”。因为我什么坏事都不做了，什么恶事都不做了，我就守住戒了。“众善奉行视为慧”。众善奉行视为慧，就是说如果你经常去做善事去帮助人家，你这个人一定有智慧。因为只有有智慧的人才想到帮助人家，而自私的人是没有智慧的。只想到自己不想到人家的人是没有智慧的。比如只想到自己的人，他做生意也好、做人也好，他得不到人家的帮助。只有经常帮助人家的人，这个人才是有智慧的人。所以“众善奉行视为慧”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白话佛法五-38. 学佛就是调心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有智慧。如果你什么恶事都不做，那么这个人已经是一个守戒的人了。什么坏事都不做，这个人不是守戒了吗？“自净其意名为定”，这三句话大家要好好地记住。什么叫“自净其意”？就是这个人把自己的意念弄得很干净，讲出来的话、做出来的事一定是干净的。因为当你一个意念出来、一个观点、一个想法出来你自己已经过滤过了，你把它想得很干净，那么你这个人心就定得下来。比方说要做某一件事情，“这件事情我可以做不可以做？”想一想，“可以做”。好了，心定下来了，我不怕了，我自己知道这件事情可以做的。这叫自净其意。把自己的意念弄得很干净就叫自净其意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白话佛法五-38. 学佛就是调心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要搞清自己的意念，这个人就定得下来了。比方说我愿意做这件事情，我做好思想准备了，好的坏的我都愿意承担，这个人心就定得下来了。又比方说我对这件事情有一套方案、两套方案，等到突然之间碰到什么不好的事情时，他就能想到应该怎么做了，那么这个人的心就定得下来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wenda20141109A  08:41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学佛人“自净其意”就能成功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女听众：请师父加持我们，让我们能在这边救度到更多的有缘众生，弟子对未来很有信心、很有希望，相信一定会一世修成的。也请师父加持我们更好地改掉身上的很多很多的不好的习气。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答：对！主要问题是改掉身上的习气。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一个人想一世修成，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自己要“自净其意”，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就是自己要干净，脑子干净、身体干净、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行为干净，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那这个人就能够成功，你自己一定要干净，你不干净，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6、学佛人“自净其意”就能成功 wenda20141109A_0841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1090" y="922020"/>
            <a:ext cx="495300" cy="4953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20320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</a:br>
            <a:r>
              <a:rPr lang="zh-CN" altLang="en-US" sz="5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让环境来锻炼自己</a:t>
            </a:r>
            <a:endParaRPr lang="zh-CN" altLang="en-US" sz="5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wenda20141109A  08:41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人家就怀疑你。所以很多人经常怀疑别人，人家明明想得很好的，他就把人家往歪的地方想，这种人就是经常把人家往歪的想，他脑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子里自己有歪的念头，他永远看不到人家是菩萨！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20171213来信一百九十四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勤修戒定慧是否是保持心净的先决条件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《白话佛法》第一册《修心如履薄冰》中提到，“无论阻碍、障碍还是诱惑，感知到它们的只能是我们的心。”为什么说心净才能破“执”？心净是我们能够看透世间百态，是悟佛法的先决条件吗？怎样做到“心净”？严守五戒，熄灭贪瞋痴，勤修戒定慧是否是保持我们“心净”的先决条件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心净是先决条件，心净才能把佛法因果放在心中，</a:t>
            </a:r>
            <a:endParaRPr lang="zh-CN"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20171213来信一百九十四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不以人间对错评判事物，学佛中能化解烦恼障碍。第一步严守五戒，勤修戒定慧。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1949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indent="0" algn="ctr">
              <a:lnSpc>
                <a:spcPct val="150000"/>
              </a:lnSpc>
            </a:pPr>
            <a:r>
              <a:rPr lang="zh-CN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最重要的，智慧加上定力。</a:t>
            </a:r>
            <a:endParaRPr lang="zh-CN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你的心才会干净，你的意念不干净， 你的心就净不了。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意念太杂，什么都想，你的心就会不干净。比方说，意念像垃圾，对不对？一个意念不好，你的垃圾进入你的心里，再来个不好的意念，又一堆垃圾进入你的心里，最后你的心里面全是垃圾，好了，你的心就不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干净了，是堆垃圾的地方。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你们要好好地修啊，一定要定得下来。实际上，师父今天跟你们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讲到两句话是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最重要的，智慧加上定力。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很多人都有智慧，像你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们跟师父学了几年了，都有智慧了，都知道什么好，什么坏了，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但是有定力吗？有定力啊，定不住。有智慧吗？“哎呀，这句话我不能讲，讲了会传到师父耳朵里的”，嘴巴坏啊，憋不住啊，还要讲。有定力吗？ 知道很多不应该讲的，讲了，就叫没定力。没定力会做出很多事情，知道吗？很多人喝酒的时候，“来，喝”，“不行，我要开车的，我不喝了”，很多人有定力，就不喝了。同样大家一起走，很多人说，“再喝一点，不一定碰上警察”，一杯喝下去，好了，到了马路上，马上被警察拦下来了，而且酒在肚子里的时候，被警察一拦，人会发慌的。有的人就开车逃，逃的话，警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最开心了，猫捉老鼠开始了。这就是没定力。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你们学佛也是这样，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不该做的，不要做；不该说的， 不要说；不该听的，不要听；不该看的，不要去看，把自己的六根要清净，封起来。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不看会死吗？女孩子好看得不得了，跟你缘分来了，实际上，你喜欢的人，肯定是有缘分的。你就咬咬牙，不看。这个男孩子好得不得了，很喜欢，我就不看。这个钱，我太爱了，我就不要。这个名啊， 会长，会长，我就不要，无所谓，什么会长啊。对不对？ 全世界有几千个台长呢，又怎么样啊？如果你把这个东西看得很重，我经常在嘴巴里讲，有时候，别人跟我说，卢臺長，我就说，抬东西的时候，就叫“抬长”，过去开台的时候我真的经常抬东西过去，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装板凳，装椅子，有什么了不起的？要把自己看得低一点，放下一点，你就什么事情都过得去了；把自己看得太高了，过不去了。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解答来信疑惑（二百一十五）2018-03-26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“定性转为悟性”中的“悟性”可否理解为智慧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问：白话佛法中师父开示“这个世界一切都是随缘力，一切都是我们讲能够由定而转为悟，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定性转为悟性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是非常非常重要的”。请问，这里讲的悟性是否可以理解为智慧？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答：可以。没有开悟的话，定不下来。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悟性就是来自于定，定来自于悟，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明白了我要好好修就定下来了，再烦恼都是五欲六尘和缘分，定下来了。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定下来之后更有智慧。定和悟是连在一起的。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解答来信疑惑（二百五十八）2018-09-26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梦见克服惰性会有如定藏慧的境界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问：今早闹钟响了，还想继续睡时，听到了声音说，只有克服了你的惰性，才会有如定藏慧的境界。请问如定藏慧该怎么理解？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答：定力。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如如不动，人定得下来，智慧就从人的本性宝藏中出来，境界就会提升。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一个人如如不动了，定得下来，良心就出来了，就是善良的人，境界就进入善良道了。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臺長叫你们随缘，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越是随缘的人，越容易生存。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冷， 我能够忍受；热，我也能够忍受。十年浩劫时，很多老干部，后来都平反了，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过去被人家打得一塌糊涂，他能够忍耐，他就能得以生存了，他要随缘啊。那个时候，我们小学里有一位老师，被人家打耳光，吐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唾沫，结果，他拿下帽子之后，说“你们真可爱，小将真可爱”，人家不就活下来了。很多人憋不住的，因为是校长，要面子，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最后被打成残废。像我们现在有些在座的，要是在十年浩劫期间， 恐怕要说，我情愿死，也不被他们侮辱，那不就死了。再苦的时候，也活得下来，再难的事情，也要坚持住，挺住， 坚持就是胜利。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61506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任何一种环境，我们要随着境界去任运。......人要把境转变掉，境转变之后，人才能变化。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我们要不取不舍，看破一切世界万物，......要看破世界上一切世间万物，它都是短暂的因缘。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不执著，有智慧加定力，就能在任何的环境当中得到解脱。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看淡自净其意。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心不随境转!《智慧小故事-禅修静定》20130318 马来西亚智慧妙语</a:t>
            </a:r>
            <a:r>
              <a:rPr lang="en-US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lang="en-US"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我希望你们弟子好好看看师父的《白话佛法》，不能老看《一命二运三风水》，用心去治一切心境，就是说我要用一颗能够稳住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自己的心来治自己心随着境转的这个境界。因为我们的心很容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易被人家讲一句话就随着人家转，本来对这个人看法很好的，突然之间跑过来说：“这个人很讨厌的，他特别会讲你坏话。”你马上就恨他了，你的心就转了，所以真正的人应该“我有善心，他既然讲我，先听听他讲什么，嗯，有道理，我是有这方面的毛病。如果他讲我了，可能我没听到，不一定是他讲我，可能人间挑拨。”你的心不要去动，你的意念就不会去动，你的根性就比较牢固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7、心不随境转! 20130318 马来西亚智慧妙语 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20725" y="843915"/>
            <a:ext cx="495300" cy="4953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心不随境转!《智慧小故事-禅修静定》20130318 马来西亚智慧妙语</a:t>
            </a:r>
            <a:r>
              <a:rPr lang="en-US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心不随境转的人就是学佛之人。所以菩萨经常讲，离诸相名为如来，你要明白所有这个世界上一切有为，有相的东西都是空的，都是假的，都是如来，就是本来都是没有的，大家听得懂吗？所以这句话就是告诉你们，你们学佛养心要放下自己，你们所看见的你们所用的，所住的房子，所有的一切包括你的儿女都是空的，因为他多少年之后就不存在的，只有一个是永远带着走的，就是师父昨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天讲的佛陀说的那个故事，那就是你的慧命。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很多人不就是这样的？我就坚持，不就胜利了？就是不买账，在人间本来就是来吃苦，来融通的， 有什么想不通的？当生活产生质的变化之后，然后，越随缘的人，他就越能生存。所以，我们学佛之后，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在现实生活中最能运用到这些缘分，去适合你自己的生活。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自己的生活是什么？今天开心了，我也随缘，开心就开心一下吧； 明天不开心了，我也随缘，哎呀，不开心，人生无常啊。一随缘，你又过来了，后天又好了。伤风感冒的时候，难过吗？一随缘，过两天好了。重要的是，要接受教训，我为什么会生这个病的？既然来了，你就随缘吧，你不要再去逆缘而上，我就不买账，我告诉你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你不买账的话，拧断你的头。这就叫恶缘，听得懂吗？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所以，要记住，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任何一种环境，我们要随着境界去任运。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我们不管在什么艰难困苦的环境中，我们要任运。什么叫任运？任意，任着自己去运作。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我们就随缘去任运， 任何情况，任何时间，任何地点，我们随它去这么走，就叫随缘。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今天家里不好了，随它去，今天电视机不好了， 哎呀，没关系，摇晃一下，又有图像出来了，再看两天， 实在坏了，结束了，那么再买一个。无所谓了，任运啊。如果你难过，刚刚一年，保质期过了，就几天，没了。你气啊，难过啊，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把电视机踢掉好了，把脚又踢伤了。随缘吧，很多事情要随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缘。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我们要去适合自己生活的任何一种环境，去启动和转动。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也就是说，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当不好的时候，我们把它转动，让它从好的方面走，在好的时候，我们要转动， 让它越来越好。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明白吗？今天你在单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位里，不舒服了，不开心了，要转动，怎么转呢？就是念经啊，还有就是搞好人际关系。不会念经的人，就是送礼、请客、陪笑脸啊。这也叫转动，这种转动是机械性转动，而灵界的转动，用不着送礼、请客、吃饭，你不断地念经，过一会儿，他看上去就对你不一样了。本来一看，怎么这么恨他的，很丑， 念经到后来，好看了嘛。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《白话佛法·第六册》第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3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4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4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5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6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6.xml><?xml version="1.0" encoding="utf-8"?>
<p:tagLst xmlns:p="http://schemas.openxmlformats.org/presentationml/2006/main">
  <p:tag name="COMMONDATA" val="eyJoZGlkIjoiYjJjOTQxYzhjODMyMDAzZmE0MDJkMWFkNmJlNDkwYTUifQ=="/>
  <p:tag name="KSO_WPP_MARK_KEY" val="c0c10cd8-420c-4672-8cc6-f2572d417625"/>
  <p:tag name="commondata" val="eyJoZGlkIjoiM2M3ZTRkYjgwMTJkMzhiODRiMDQwYmM5ODcxMWRlOTEifQ==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12056</Words>
  <Application>WPS 演示</Application>
  <PresentationFormat>宽屏</PresentationFormat>
  <Paragraphs>531</Paragraphs>
  <Slides>63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3" baseType="lpstr">
      <vt:lpstr>Arial</vt:lpstr>
      <vt:lpstr>宋体</vt:lpstr>
      <vt:lpstr>Wingdings</vt:lpstr>
      <vt:lpstr>微软雅黑</vt:lpstr>
      <vt:lpstr>Wingdings</vt:lpstr>
      <vt:lpstr>可可唯自强者强</vt:lpstr>
      <vt:lpstr>Yu Gothic UI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ASUS</cp:lastModifiedBy>
  <cp:revision>704</cp:revision>
  <dcterms:created xsi:type="dcterms:W3CDTF">2019-06-19T02:08:00Z</dcterms:created>
  <dcterms:modified xsi:type="dcterms:W3CDTF">2024-11-11T10:11:38Z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2052-12.1.0.18196</vt:lpwstr>
  </property>
  <property fmtid="{D5CDD505-2E9C-101B-9397-08002B2CF9AE}" pid="3" name="ICV">
    <vt:lpwstr>56C53DEBF509439F8D10837801461A15_13</vt:lpwstr>
  </property>
</Properties>
</file>