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8"/>
  </p:notesMasterIdLst>
  <p:handoutMasterIdLst>
    <p:handoutMasterId r:id="rId56"/>
  </p:handoutMasterIdLst>
  <p:sldIdLst>
    <p:sldId id="257" r:id="rId4"/>
    <p:sldId id="258" r:id="rId5"/>
    <p:sldId id="259" r:id="rId6"/>
    <p:sldId id="260" r:id="rId7"/>
    <p:sldId id="261" r:id="rId9"/>
    <p:sldId id="2314" r:id="rId10"/>
    <p:sldId id="4115" r:id="rId11"/>
    <p:sldId id="4360" r:id="rId12"/>
    <p:sldId id="4218" r:id="rId13"/>
    <p:sldId id="3941" r:id="rId14"/>
    <p:sldId id="4215" r:id="rId15"/>
    <p:sldId id="4134" r:id="rId16"/>
    <p:sldId id="4068" r:id="rId17"/>
    <p:sldId id="4329" r:id="rId18"/>
    <p:sldId id="4160" r:id="rId19"/>
    <p:sldId id="4161" r:id="rId20"/>
    <p:sldId id="4362" r:id="rId21"/>
    <p:sldId id="4331" r:id="rId22"/>
    <p:sldId id="4116" r:id="rId23"/>
    <p:sldId id="4167" r:id="rId24"/>
    <p:sldId id="4168" r:id="rId25"/>
    <p:sldId id="4169" r:id="rId26"/>
    <p:sldId id="4162" r:id="rId27"/>
    <p:sldId id="4363" r:id="rId28"/>
    <p:sldId id="4402" r:id="rId29"/>
    <p:sldId id="4403" r:id="rId30"/>
    <p:sldId id="4170" r:id="rId31"/>
    <p:sldId id="4328" r:id="rId32"/>
    <p:sldId id="4333" r:id="rId33"/>
    <p:sldId id="4219" r:id="rId34"/>
    <p:sldId id="4220" r:id="rId35"/>
    <p:sldId id="4163" r:id="rId36"/>
    <p:sldId id="4364" r:id="rId37"/>
    <p:sldId id="4221" r:id="rId38"/>
    <p:sldId id="4222" r:id="rId39"/>
    <p:sldId id="4430" r:id="rId40"/>
    <p:sldId id="4223" r:id="rId41"/>
    <p:sldId id="4172" r:id="rId42"/>
    <p:sldId id="4171" r:id="rId43"/>
    <p:sldId id="4164" r:id="rId44"/>
    <p:sldId id="4431" r:id="rId45"/>
    <p:sldId id="4165" r:id="rId46"/>
    <p:sldId id="4173" r:id="rId47"/>
    <p:sldId id="4174" r:id="rId48"/>
    <p:sldId id="4279" r:id="rId49"/>
    <p:sldId id="4278" r:id="rId50"/>
    <p:sldId id="4280" r:id="rId51"/>
    <p:sldId id="4175" r:id="rId52"/>
    <p:sldId id="4361" r:id="rId53"/>
    <p:sldId id="4359" r:id="rId54"/>
    <p:sldId id="299" r:id="rId55"/>
  </p:sldIdLst>
  <p:sldSz cx="12192000" cy="6858000"/>
  <p:notesSz cx="6858000" cy="9144000"/>
  <p:custDataLst>
    <p:tags r:id="rId6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8F00"/>
    <a:srgbClr val="C2C2C4"/>
    <a:srgbClr val="BE8F00"/>
    <a:srgbClr val="2F5496"/>
    <a:srgbClr val="D9E0E4"/>
    <a:srgbClr val="7F6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2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0" Type="http://schemas.openxmlformats.org/officeDocument/2006/relationships/tags" Target="tags/tag2.xml"/><Relationship Id="rId6" Type="http://schemas.openxmlformats.org/officeDocument/2006/relationships/slide" Target="slides/slide3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7B0FD-6ACF-422B-9931-E62BBC23F8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EF567F-06F1-432A-AA29-5B5A5EA0D9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EF567F-06F1-432A-AA29-5B5A5EA0D9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r>
              <a:rPr lang="en-US" altLang="zh-CN" dirty="0" err="1" smtClean="0"/>
              <a:t>baihuafofa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3.xml"/><Relationship Id="rId4" Type="http://schemas.openxmlformats.org/officeDocument/2006/relationships/image" Target="../media/image2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5.xml"/><Relationship Id="rId4" Type="http://schemas.openxmlformats.org/officeDocument/2006/relationships/image" Target="../media/image2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7.xml"/><Relationship Id="rId4" Type="http://schemas.openxmlformats.org/officeDocument/2006/relationships/image" Target="../media/image5.png"/><Relationship Id="rId3" Type="http://schemas.microsoft.com/office/2007/relationships/media" Target="../media/media4.mp4"/><Relationship Id="rId2" Type="http://schemas.openxmlformats.org/officeDocument/2006/relationships/video" Target="NULL" TargetMode="Externa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8.xml"/><Relationship Id="rId4" Type="http://schemas.openxmlformats.org/officeDocument/2006/relationships/image" Target="../media/image2.png"/><Relationship Id="rId3" Type="http://schemas.microsoft.com/office/2007/relationships/media" Target="../media/media5.mp3"/><Relationship Id="rId2" Type="http://schemas.openxmlformats.org/officeDocument/2006/relationships/audio" Target="../media/media5.mp3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.png"/><Relationship Id="rId3" Type="http://schemas.microsoft.com/office/2007/relationships/media" Target="../media/media6.mp3"/><Relationship Id="rId2" Type="http://schemas.openxmlformats.org/officeDocument/2006/relationships/audio" Target="../media/media6.mp3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9.xml"/><Relationship Id="rId5" Type="http://schemas.openxmlformats.org/officeDocument/2006/relationships/image" Target="../media/image7.png"/><Relationship Id="rId4" Type="http://schemas.openxmlformats.org/officeDocument/2006/relationships/tags" Target="../tags/tag1.xml"/><Relationship Id="rId3" Type="http://schemas.microsoft.com/office/2007/relationships/media" Target="../media/media7.mp4"/><Relationship Id="rId2" Type="http://schemas.openxmlformats.org/officeDocument/2006/relationships/video" Target="../media/media7.mp4"/><Relationship Id="rId1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.png"/><Relationship Id="rId3" Type="http://schemas.microsoft.com/office/2007/relationships/media" Target="../media/media8.mp3"/><Relationship Id="rId2" Type="http://schemas.openxmlformats.org/officeDocument/2006/relationships/audio" Target="../media/media8.mp3"/><Relationship Id="rId1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0.xml"/><Relationship Id="rId4" Type="http://schemas.openxmlformats.org/officeDocument/2006/relationships/image" Target="../media/image2.png"/><Relationship Id="rId3" Type="http://schemas.microsoft.com/office/2007/relationships/media" Target="../media/media9.mp3"/><Relationship Id="rId2" Type="http://schemas.openxmlformats.org/officeDocument/2006/relationships/audio" Target="../media/media9.mp3"/><Relationship Id="rId1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1.xml"/><Relationship Id="rId4" Type="http://schemas.openxmlformats.org/officeDocument/2006/relationships/image" Target="../media/image8.png"/><Relationship Id="rId3" Type="http://schemas.microsoft.com/office/2007/relationships/media" Target="../media/media10.mp4"/><Relationship Id="rId2" Type="http://schemas.openxmlformats.org/officeDocument/2006/relationships/video" Target="../media/media10.mp4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2.xml"/><Relationship Id="rId4" Type="http://schemas.openxmlformats.org/officeDocument/2006/relationships/image" Target="../media/image2.png"/><Relationship Id="rId3" Type="http://schemas.microsoft.com/office/2007/relationships/media" Target="../media/media11.mp3"/><Relationship Id="rId2" Type="http://schemas.openxmlformats.org/officeDocument/2006/relationships/audio" Target="../media/media11.mp3"/><Relationship Id="rId1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3.xml"/><Relationship Id="rId1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4.xml"/><Relationship Id="rId1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5.xml"/><Relationship Id="rId1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6.xml"/><Relationship Id="rId1" Type="http://schemas.openxmlformats.org/officeDocument/2006/relationships/image" Target="../media/image4.jpe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7.xml"/><Relationship Id="rId4" Type="http://schemas.openxmlformats.org/officeDocument/2006/relationships/image" Target="../media/image2.png"/><Relationship Id="rId3" Type="http://schemas.microsoft.com/office/2007/relationships/media" Target="../media/media12.mp3"/><Relationship Id="rId2" Type="http://schemas.openxmlformats.org/officeDocument/2006/relationships/audio" Target="../media/media12.mp3"/><Relationship Id="rId1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.png"/><Relationship Id="rId3" Type="http://schemas.microsoft.com/office/2007/relationships/media" Target="../media/media13.mp3"/><Relationship Id="rId2" Type="http://schemas.openxmlformats.org/officeDocument/2006/relationships/audio" Target="../media/media13.mp3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.png"/><Relationship Id="rId3" Type="http://schemas.microsoft.com/office/2007/relationships/media" Target="../media/media14.mp3"/><Relationship Id="rId2" Type="http://schemas.openxmlformats.org/officeDocument/2006/relationships/audio" Target="../media/media14.mp3"/><Relationship Id="rId1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8.xml"/><Relationship Id="rId1" Type="http://schemas.openxmlformats.org/officeDocument/2006/relationships/image" Target="../media/image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9.xml"/><Relationship Id="rId1" Type="http://schemas.openxmlformats.org/officeDocument/2006/relationships/image" Target="../media/image4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0.xml"/><Relationship Id="rId1" Type="http://schemas.openxmlformats.org/officeDocument/2006/relationships/image" Target="../media/image4.jpeg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microsoft.com/office/2007/relationships/media" Target="../media/media15.mp4"/><Relationship Id="rId2" Type="http://schemas.openxmlformats.org/officeDocument/2006/relationships/video" Target="../media/media15.mp4"/><Relationship Id="rId1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1.xml"/><Relationship Id="rId4" Type="http://schemas.openxmlformats.org/officeDocument/2006/relationships/image" Target="../media/image10.png"/><Relationship Id="rId3" Type="http://schemas.microsoft.com/office/2007/relationships/media" Target="../media/media16.mp4"/><Relationship Id="rId2" Type="http://schemas.openxmlformats.org/officeDocument/2006/relationships/video" Target="../media/media16.mp4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5760" y="428179"/>
            <a:ext cx="11470640" cy="550920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感恩南无释迦牟尼佛（三称）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感恩南无大慈大悲救苦救难广大灵感观世音菩萨摩诃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萨</a:t>
            </a:r>
            <a:endParaRPr lang="en-US" altLang="zh-CN" sz="3200" b="1" dirty="0" smtClean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（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三称）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感恩师父盧軍宏臺長（一称）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给自己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念一遍大悲咒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请南无大慈大悲救苦救难广大灵感观世音菩萨慈悲，加持我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XX</a:t>
            </a:r>
            <a:r>
              <a:rPr lang="en-US" altLang="zh-CN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X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正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信正念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，增加智慧能量，如理如法参加白话佛法共修。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</p:txBody>
      </p:sp>
      <p:pic>
        <p:nvPicPr>
          <p:cNvPr id="3" name="观世音菩萨圣号（东方台博客下载）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1620" y="5641340"/>
            <a:ext cx="358140" cy="295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191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6100" y="377190"/>
            <a:ext cx="11098530" cy="25800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kern="100" dirty="0">
                <a:solidFill>
                  <a:srgbClr val="BE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关于肉身之光、戒光、慧光、佛光</a:t>
            </a:r>
            <a:endParaRPr lang="en-US" altLang="zh-CN" sz="3600" b="1" kern="100" dirty="0">
              <a:solidFill>
                <a:srgbClr val="BE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问：《白话佛法》中师父讲到“肉身之光、戒光、慧光、佛光”，请师父开示这四种光之间的关系以及怎样修才能出现这些光？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守戒的人身上</a:t>
            </a:r>
            <a:r>
              <a:rPr lang="en-US" altLang="zh-CN" sz="2700" b="1" kern="100" dirty="0">
                <a:solidFill>
                  <a:srgbClr val="BE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会有光。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守戒的人很干净，人家会尊重他。</a:t>
            </a:r>
            <a:r>
              <a:rPr lang="en-US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守戒的人会有智慧，</a:t>
            </a:r>
            <a:r>
              <a:rPr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就有慧光</a:t>
            </a:r>
            <a:r>
              <a:rPr lang="en-US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。一个人像佛一样，就有佛光。</a:t>
            </a:r>
            <a:r>
              <a:rPr lang="en-US" altLang="zh-CN" sz="2700" b="1" kern="100" dirty="0">
                <a:solidFill>
                  <a:srgbClr val="BE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想要修出这些光，先从守戒、开智慧做起，然后要像佛一样大慈大悲，舍出时间无我地帮助众生。</a:t>
            </a:r>
            <a:endParaRPr lang="en-US" altLang="zh-CN" sz="2700" b="1" kern="100" dirty="0">
              <a:solidFill>
                <a:srgbClr val="BE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92445" y="0"/>
            <a:ext cx="660019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解答来信疑惑（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三百四十五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r>
              <a:rPr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2019-11-17</a:t>
            </a:r>
            <a:r>
              <a:rPr 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zh-CN" sz="2000" dirty="0"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515610" y="0"/>
            <a:ext cx="6676390" cy="451485"/>
          </a:xfrm>
        </p:spPr>
        <p:txBody>
          <a:bodyPr>
            <a:normAutofit/>
          </a:bodyPr>
          <a:lstStyle/>
          <a:p>
            <a:pPr marL="0" indent="0" algn="r" fontAlgn="auto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Shuohua20181116   </a:t>
            </a:r>
            <a:r>
              <a:rPr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09:06</a:t>
            </a:r>
            <a:r>
              <a:rPr 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0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000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51485"/>
            <a:ext cx="10930890" cy="25800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</a:t>
            </a:r>
            <a:r>
              <a:rPr lang="en-US" altLang="zh-CN" sz="3600" b="1" kern="100" dirty="0">
                <a:solidFill>
                  <a:srgbClr val="BE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关于“肉身之光”与“智慧之光”</a:t>
            </a:r>
            <a:endParaRPr lang="en-US" altLang="zh-CN" sz="3600" b="1" kern="100" dirty="0">
              <a:solidFill>
                <a:srgbClr val="BE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endParaRPr lang="en-US" altLang="zh-CN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男听众：有个同修问，一个真正学佛的人要有肉身之光和智慧之光，结合在一起就是佛之光，这就是佛法界讲的“知行合一”，是这样吗？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答：是啊。肉身之光，我问你，很多受人尊敬的人，走到哪里，人家看到他的身体是不是肃然起敬？（对对，比如师父）不是师父。不要说肉身之光了，菩萨的瓷像，我们尊敬不尊敬？（尊敬）其实就是他的身体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shuohua20181116_0906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7715" y="794385"/>
            <a:ext cx="415925" cy="46037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39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283835" y="0"/>
            <a:ext cx="69088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sz="2220" dirty="0" smtClean="0"/>
            </a:br>
            <a:r>
              <a:rPr lang="zh-CN" sz="222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Shuohua20181116   </a:t>
            </a:r>
            <a:r>
              <a:rPr sz="222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09:06</a:t>
            </a:r>
            <a:r>
              <a:rPr lang="zh-CN" sz="222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2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br>
              <a:rPr lang="zh-CN" altLang="zh-CN" sz="2220" dirty="0"/>
            </a:br>
            <a:endParaRPr lang="zh-CN" altLang="en-US" sz="2220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9930" y="353060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4859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2125" y="632460"/>
            <a:ext cx="11207115" cy="4839970"/>
          </a:xfrm>
          <a:prstGeom prst="rect">
            <a:avLst/>
          </a:prstGeom>
        </p:spPr>
        <p:txBody>
          <a:bodyPr>
            <a:noAutofit/>
          </a:bodyPr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700" b="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之光，他的身体之光来自于哪里？来自于他的灵魂之光。他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没有灵魂，哪来的身体？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他的灵魂让人家受益了，所以他的身体也受到尊敬。其实讲到底还是灵魂——精神上的问题</a:t>
            </a:r>
            <a:endParaRPr sz="27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</a:t>
            </a:r>
            <a:endParaRPr lang="en-US" altLang="zh-CN" sz="2800" b="1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（这里的“智慧之光”是不是就是指的灵魂之光？）对啊。</a:t>
            </a:r>
            <a:r>
              <a:rPr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灵魂是泛泛的所指，智慧就是说经过一般人的灵魂之后上升了，提高到一个境界了，才产生智慧的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（明白了）</a:t>
            </a: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Wenda20200329  37:40</a:t>
            </a:r>
            <a:r>
              <a: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064895"/>
            <a:ext cx="10930890" cy="2561590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1975" y="483235"/>
            <a:ext cx="11068050" cy="4721860"/>
          </a:xfrm>
          <a:prstGeom prst="rect">
            <a:avLst/>
          </a:prstGeom>
        </p:spPr>
        <p:txBody>
          <a:bodyPr>
            <a:noAutofit/>
          </a:bodyPr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   </a:t>
            </a:r>
            <a:r>
              <a:rPr lang="zh-CN" altLang="en-US" sz="3600" b="1">
                <a:solidFill>
                  <a:srgbClr val="BE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何为智慧之光；师父的法宝就是</a:t>
            </a:r>
            <a:r>
              <a:rPr lang="en-US" altLang="zh-CN" sz="3600" b="1">
                <a:solidFill>
                  <a:srgbClr val="BE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3600" b="1">
                <a:solidFill>
                  <a:srgbClr val="BE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白話佛法</a:t>
            </a:r>
            <a:r>
              <a:rPr lang="en-US" altLang="zh-CN" sz="3600" b="1">
                <a:solidFill>
                  <a:srgbClr val="BE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endParaRPr lang="en-US" altLang="zh-CN" sz="3600" b="1">
              <a:solidFill>
                <a:srgbClr val="BE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男听众：您开示说的“肉身之光加上智慧之光就是佛之光”，何为智慧之光呢？怎么修智慧之光？您再开示一下。</a:t>
            </a: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答：比方说过去在同学当中，大家碰到一个问题都不知道怎么回答，都说等这个人来，等到这个人来了，他一讲，“哦……”那么等的时候这个人是不是有智慧之光？（是的）比方说大家碰到什么事情都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解决</a:t>
            </a:r>
            <a:r>
              <a:rPr sz="28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不了，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wenda20200329_3740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0555" y="785495"/>
            <a:ext cx="451485" cy="46037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numSld="37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1350" y="585470"/>
            <a:ext cx="10908665" cy="4853940"/>
          </a:xfrm>
          <a:prstGeom prst="rect">
            <a:avLst/>
          </a:prstGeom>
        </p:spPr>
        <p:txBody>
          <a:bodyPr>
            <a:noAutofit/>
          </a:bodyPr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说要等师父过来，你们在等的时候是不是觉得师父有智慧之光？（是的）就是这个光，明白了吗？（好好学《白話佛法》就能得到智慧之光，是这样吗？）一定的，而且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《白話佛法》它是一点一点让你得智慧，它不是一下子的，你经常长期地学，你的智慧之光就充满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（明白了。我那天在想“师父的法宝是什么，师父的法宝就是《白話佛法》”，是这样吗？）对啊，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师父的法宝就是《白話佛法》。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《白話佛法》非常好，而且</a:t>
            </a:r>
            <a:r>
              <a:rPr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开启人的智慧，锻炼人的心智，成全人的功德，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就这么好。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96000" y="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Wenda20200329  37:40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76220" y="640143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ctr">
              <a:buNone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《白话佛法·第二册》第一篇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相关开示</a:t>
            </a:r>
            <a:endParaRPr lang="zh-CN" altLang="en-US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784350"/>
            <a:ext cx="10796270" cy="250126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spc="300" dirty="0">
                <a:solidFill>
                  <a:srgbClr val="BE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知行合一，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就是知道道理要去行动，学佛法如果知道了很多道理，不去行动，不去做，就不是知行合一。</a:t>
            </a: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行为和知识要合二为一，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你所修的行和你所学的佛菩萨的知识，要合二为一，就是要用知识去为行为服务，在修行中，求知识，一边在做善事，在劝导人家时，会学到更多佛法的知识的，在一边做善事的同时，一边悟道理，增佛理，长知识。</a:t>
            </a: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你们每一个人在劝说人家</a:t>
            </a: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学佛法的过程中，都能增长佛的智慧，用行为，行动来得到知识。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知识再多而不行动，你有再多的佛法知识讲，说出来一套</a:t>
            </a:r>
            <a:endParaRPr sz="2700" b="1" spc="300" dirty="0">
              <a:solidFill>
                <a:srgbClr val="2F5496"/>
              </a:solidFill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7865" y="910590"/>
            <a:ext cx="10796270" cy="196405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一套的佛理，有了这么多知识而不去做，不去应用，等于无知，视为无知。记住你们</a:t>
            </a:r>
            <a:r>
              <a:rPr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学了之后，要去救度众生。</a:t>
            </a:r>
            <a:endParaRPr sz="2700" b="1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《白话佛法·第二册》第一篇·金言法语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609600" y="1665605"/>
            <a:ext cx="10857230" cy="1910080"/>
          </a:xfrm>
          <a:prstGeom prst="rect">
            <a:avLst/>
          </a:prstGeom>
        </p:spPr>
        <p:txBody>
          <a:bodyPr>
            <a:noAutofit/>
          </a:bodyPr>
          <a:p>
            <a:pPr indent="0" algn="ctr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知行合一。......</a:t>
            </a:r>
            <a:endParaRPr lang="zh-CN" altLang="zh-CN" sz="3200" b="1" kern="100" spc="105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kern="100" spc="105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每一个人在劝说人家学佛法的过程中，都能增长佛的智慧，用行为，行动来得到知识。</a:t>
            </a:r>
            <a:endParaRPr lang="zh-CN" altLang="zh-CN" sz="3200" b="1" kern="100" spc="105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06362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sz="27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4425" y="242570"/>
            <a:ext cx="9962515" cy="92202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BE8F00"/>
                </a:solidFill>
                <a:latin typeface="微软雅黑" panose="020B0503020204020204" charset="-122"/>
                <a:ea typeface="微软雅黑" panose="020B0503020204020204" charset="-122"/>
              </a:rPr>
              <a:t>视频：012.  怎样做到知行合一？【真修实修】</a:t>
            </a:r>
            <a:endParaRPr lang="zh-CN" altLang="en-US" sz="3600" b="1">
              <a:solidFill>
                <a:srgbClr val="BE8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8080" y="1255395"/>
            <a:ext cx="10025380" cy="4483735"/>
          </a:xfrm>
          <a:prstGeom prst="rect">
            <a:avLst/>
          </a:prstGeom>
        </p:spPr>
        <p:txBody>
          <a:bodyPr>
            <a:noAutofit/>
          </a:bodyPr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3cf80e918f1be421e14fae31138a7dc3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>
                  <p14:trim end="6667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94940" y="1657985"/>
            <a:ext cx="6802120" cy="367792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marL="0" indent="0" algn="r" fontAlgn="auto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Wenda20160318  27:52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06362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sz="27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8200" y="141288"/>
            <a:ext cx="5080000" cy="922020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BE8F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>
                <a:solidFill>
                  <a:srgbClr val="BE8F00"/>
                </a:solidFill>
                <a:latin typeface="微软雅黑" panose="020B0503020204020204" charset="-122"/>
                <a:ea typeface="微软雅黑" panose="020B0503020204020204" charset="-122"/>
              </a:rPr>
              <a:t>如何做到知行合一</a:t>
            </a:r>
            <a:endParaRPr lang="zh-CN" altLang="en-US" sz="3600" b="1">
              <a:solidFill>
                <a:srgbClr val="BE8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1190" y="1250950"/>
            <a:ext cx="10851515" cy="4483735"/>
          </a:xfrm>
          <a:prstGeom prst="rect">
            <a:avLst/>
          </a:prstGeom>
        </p:spPr>
        <p:txBody>
          <a:bodyPr>
            <a:noAutofit/>
          </a:bodyPr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女听众：有的人很会说学佛上的大道理，但行为上做得不是很好；有的人嘴不是很会说，但行为上做得很好。请问师父，这两种情况如何能达到知行合一呢？</a:t>
            </a: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答：这两种情况，一种人就要多学多讲；还有一种人要多做，</a:t>
            </a:r>
            <a:r>
              <a:rPr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要言行合一。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嘴巴讲得再好，你做出烂事有什么用？你要</a:t>
            </a:r>
            <a:r>
              <a:rPr sz="2700" b="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言行一致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的。你嘴巴讲得好，对佛法很理解，你大不了就是一个佛学院毕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业的学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生，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你不能</a:t>
            </a:r>
            <a:r>
              <a:rPr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像</a:t>
            </a: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wenda20160318_2752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42340" y="483235"/>
            <a:ext cx="398145" cy="44259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88000" numSld="24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560" y="0"/>
            <a:ext cx="11219815" cy="6858000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40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师父给世界佛友最后的叮咛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/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世界佛友大家好！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</a:t>
            </a:r>
            <a:r>
              <a:rPr lang="zh-CN" altLang="en-US" sz="3200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师父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很久没有跟大家见面了，这一年时间师父很想念大家，师父心中时时挂念着每个孩子。你们都是心靈法門的火种，无论师父在哪里，师父永远在你们每个孩子的心里，观世音菩萨的慈悲永远普照着你们的心灵。师父很爱你们！希望你们坚持佛道，永不退转！ 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1345" y="1633855"/>
            <a:ext cx="10937240" cy="222504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菩萨一样救人，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你不能</a:t>
            </a:r>
            <a:r>
              <a:rPr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像菩萨一样显化，让众生看到你像看到菩萨一样，</a:t>
            </a:r>
            <a:r>
              <a:rPr sz="2700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家感受到你的那种……榜样的力量是无穷的。很多人说，“雷锋，我从小就崇拜他”，怎么不崇拜？不崇拜，我怎么学雷锋？我不崇拜菩萨，我怎么学菩萨？我不崇拜释迦牟尼佛，不崇拜观世音菩萨，我怎么学习观世音菩萨，学习佛法？嘴巴讲有什么用，大不了你是一个学习过的人；而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内心像菩萨，你才是一个真正的菩萨。嘴巴不讲都没关系，你的行为已经让人家看到你是一个菩萨了。</a:t>
            </a:r>
            <a:endParaRPr sz="27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《白话佛法·第二册》第一篇·相关开示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096000" y="5651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Wenda20160318  27:52</a:t>
            </a:r>
            <a:r>
              <a:rPr 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2849245"/>
            <a:ext cx="10796270" cy="142303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听 众：《白话佛法》写得很好，我看得也很好。看的时候很懂，但是一到实际的时候怎么好像就做不到了呢？</a:t>
            </a:r>
            <a:r>
              <a:rPr 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</a:t>
            </a: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台 长：很简单了，因为实践和理论是有个距离的。一个人理论上看得懂了，并不代表他实践就好，就像为什么大学生读完书出来之后到公司里面什么都做不了（对，就是当时看得挺好的，心里挺明白）要记住，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心里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挺明白之后马上要去度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人，去跟人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家说、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去救人、去做，理</a:t>
            </a:r>
            <a:endParaRPr lang="zh-CN" sz="2700" b="1" spc="300" dirty="0">
              <a:solidFill>
                <a:srgbClr val="BE8F00"/>
              </a:solidFill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《白话佛法·第二册》第一篇·相关开示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  <p:pic>
        <p:nvPicPr>
          <p:cNvPr id="4" name="wenda20140727A_4252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1680" y="631825"/>
            <a:ext cx="424815" cy="4953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2165" y="556895"/>
            <a:ext cx="91674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b="1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</a:rPr>
              <a:t>看《白话佛法》要理论结合实践，多看多做</a:t>
            </a:r>
            <a:endParaRPr lang="zh-CN" altLang="en-US" sz="3600" b="1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33110" y="8890"/>
            <a:ext cx="6358255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</a:t>
            </a: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enda20140727A_4252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20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100000" numSld="3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860" y="1141095"/>
            <a:ext cx="10963275" cy="277114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论加上实践你就会得到真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的知识了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（在遇到困难的时候，有时候想不通）对，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想不通就看，就解决了，这个书就到你心里去了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哦，明白了。我现在第六册看完了，回头从第一册开始看）对，非常好非常好，你好好看（有时候……）说明你的理解力是行了，但是你实践力还不够（就是一遇到困难的时候，就好像控制不了自己）控制不了马上拿出来看，马上解决，马上气消了，你就成功了。</a:t>
            </a:r>
            <a:endParaRPr sz="2700" spc="3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《白话佛法·第二册》第一篇·相关开示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096000" y="50800"/>
            <a:ext cx="609600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</a:t>
            </a:r>
            <a:r>
              <a:rPr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enda20140727A_4252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20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762125"/>
            <a:ext cx="10796270" cy="302323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spc="300" dirty="0">
                <a:solidFill>
                  <a:srgbClr val="BE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佛说：“凡执著某一见解的人，而藐视其他见解，视为卑劣。”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也就是说</a:t>
            </a: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执著于自己的观点，执著于自己认为的事情是对的，而认为他人的见解都是错的，藐视他人，即视为卑劣。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世上有太多的人执著于自己的理论，执著于自己的观点，执著于自己所学的东西，而藐视其他的东西，智者称他为缠裹，聪明的人说这些执著于自己的观点，而不肯接受他人观点的人是缠裹，就是把自己缠起来，裹起来捆绑起来。</a:t>
            </a: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佛法不是纯理论，佛法是实实在在要去做的，如果学了佛法之后，不实实在在地去做，就不会相应佛菩萨。</a:t>
            </a:r>
            <a:endParaRPr lang="en-US" sz="2700" b="1" spc="300" dirty="0">
              <a:solidFill>
                <a:srgbClr val="2F5496"/>
              </a:solidFill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《白话佛法·第二册》第一篇·金言法语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42315" y="2454910"/>
            <a:ext cx="10654665" cy="2890520"/>
          </a:xfrm>
          <a:prstGeom prst="rect">
            <a:avLst/>
          </a:prstGeom>
        </p:spPr>
        <p:txBody>
          <a:bodyPr>
            <a:noAutofit/>
          </a:bodyPr>
          <a:p>
            <a:pPr algn="ctr" defTabSz="266700" fontAlgn="auto">
              <a:lnSpc>
                <a:spcPct val="150000"/>
              </a:lnSpc>
              <a:buClrTx/>
              <a:buSzTx/>
              <a:buFontTx/>
            </a:pPr>
            <a: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佛说：“凡执著某一见解的人，而藐视其他见解，</a:t>
            </a:r>
            <a:endParaRPr lang="zh-CN" altLang="zh-CN" sz="3200" b="1" kern="100" spc="105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defTabSz="266700" fontAlgn="auto">
              <a:lnSpc>
                <a:spcPct val="150000"/>
              </a:lnSpc>
              <a:buClrTx/>
              <a:buSzTx/>
              <a:buFontTx/>
            </a:pPr>
            <a: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视为卑劣。”</a:t>
            </a:r>
            <a:endParaRPr lang="zh-CN" altLang="zh-CN" sz="3200" b="1" kern="100" spc="105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06362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sz="27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8860" y="410210"/>
            <a:ext cx="9962515" cy="75438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BE8F00"/>
                </a:solidFill>
                <a:latin typeface="微软雅黑" panose="020B0503020204020204" charset="-122"/>
                <a:ea typeface="微软雅黑" panose="020B0503020204020204" charset="-122"/>
              </a:rPr>
              <a:t>【精选】智慧之人 不会执著某个观点</a:t>
            </a:r>
            <a:endParaRPr lang="zh-CN" altLang="en-US" sz="3600" b="1">
              <a:solidFill>
                <a:srgbClr val="BE8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8080" y="1255395"/>
            <a:ext cx="10025380" cy="4483735"/>
          </a:xfrm>
          <a:prstGeom prst="rect">
            <a:avLst/>
          </a:prstGeom>
        </p:spPr>
        <p:txBody>
          <a:bodyPr>
            <a:noAutofit/>
          </a:bodyPr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【精选】智慧之人 不会执著某个观点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753995" y="1674495"/>
            <a:ext cx="6684010" cy="36449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27380" y="222250"/>
            <a:ext cx="10937240" cy="3874770"/>
          </a:xfrm>
          <a:prstGeom prst="rect">
            <a:avLst/>
          </a:prstGeom>
        </p:spPr>
        <p:txBody>
          <a:bodyPr>
            <a:noAutofit/>
          </a:bodyPr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BE8F00"/>
                </a:solidFill>
                <a:latin typeface="Microsoft YaHei UI" panose="020B0503020204020204" charset="-122"/>
                <a:ea typeface="Microsoft YaHei UI" panose="020B0503020204020204" charset="-122"/>
              </a:rPr>
              <a:t>    </a:t>
            </a:r>
            <a:r>
              <a:rPr lang="zh-CN" altLang="en-US" sz="3600" b="1">
                <a:solidFill>
                  <a:srgbClr val="BE8F00"/>
                </a:solidFill>
                <a:latin typeface="Microsoft YaHei UI" panose="020B0503020204020204" charset="-122"/>
                <a:ea typeface="Microsoft YaHei UI" panose="020B0503020204020204" charset="-122"/>
              </a:rPr>
              <a:t>提问</a:t>
            </a:r>
            <a:r>
              <a:rPr lang="en-US" altLang="zh-CN" sz="3600" b="1">
                <a:solidFill>
                  <a:srgbClr val="BE8F00"/>
                </a:solidFill>
                <a:latin typeface="Microsoft YaHei UI" panose="020B0503020204020204" charset="-122"/>
                <a:ea typeface="Microsoft YaHei UI" panose="020B0503020204020204" charset="-122"/>
              </a:rPr>
              <a:t>29.</a:t>
            </a:r>
            <a:r>
              <a:rPr lang="zh-CN" altLang="en-US" sz="3600" b="1">
                <a:solidFill>
                  <a:srgbClr val="BE8F00"/>
                </a:solidFill>
                <a:latin typeface="Microsoft YaHei UI" panose="020B0503020204020204" charset="-122"/>
                <a:ea typeface="Microsoft YaHei UI" panose="020B0503020204020204" charset="-122"/>
              </a:rPr>
              <a:t>如何对治执著心</a:t>
            </a:r>
            <a:endParaRPr lang="en-US" altLang="zh-CN" sz="3600" b="1">
              <a:solidFill>
                <a:srgbClr val="BE8F00"/>
              </a:solidFill>
              <a:latin typeface="Microsoft YaHei UI" panose="020B0503020204020204" charset="-122"/>
              <a:ea typeface="Microsoft YaHei UI" panose="020B0503020204020204" charset="-122"/>
            </a:endParaRPr>
          </a:p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latin typeface="Microsoft YaHei UI" panose="020B0503020204020204" charset="-122"/>
              <a:ea typeface="Microsoft YaHei UI" panose="020B0503020204020204" charset="-122"/>
            </a:endParaRPr>
          </a:p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问：</a:t>
            </a:r>
            <a:r>
              <a:rPr sz="2700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有的同修意识到自己的执著，但是不能判断什么时候应该听取别人的意见，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什么时候应该坚持己见，想要改掉这执著的问题，却觉得一下子每件事情都很难做决定。请问师父，应该如何对治这种执著呢？</a:t>
            </a:r>
            <a:endParaRPr lang="zh-CN" altLang="en-US" sz="2700">
              <a:latin typeface="Microsoft YaHei UI" panose="020B0503020204020204" charset="-122"/>
              <a:ea typeface="Microsoft YaHei UI" panose="020B0503020204020204" charset="-122"/>
            </a:endParaRPr>
          </a:p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700">
              <a:latin typeface="Microsoft YaHei UI" panose="020B0503020204020204" charset="-122"/>
              <a:ea typeface="Microsoft YaHei UI" panose="020B0503020204020204" charset="-122"/>
            </a:endParaRPr>
          </a:p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>
                <a:latin typeface="Microsoft YaHei UI" panose="020B0503020204020204" charset="-122"/>
                <a:ea typeface="Microsoft YaHei UI" panose="020B0503020204020204" charset="-122"/>
              </a:rPr>
              <a:t>答：太执著的人，就是把这件事情看得太重了。你们记住了，</a:t>
            </a:r>
            <a:r>
              <a:rPr lang="zh-CN" altLang="en-US" sz="2700" b="1">
                <a:solidFill>
                  <a:srgbClr val="2F5496"/>
                </a:solidFill>
                <a:latin typeface="Microsoft YaHei UI" panose="020B0503020204020204" charset="-122"/>
                <a:ea typeface="Microsoft YaHei UI" panose="020B0503020204020204" charset="-122"/>
              </a:rPr>
              <a:t>凡是把这件事情看得太重，你这个人就会执著。</a:t>
            </a:r>
            <a:r>
              <a:rPr lang="zh-CN" altLang="en-US" sz="2700">
                <a:latin typeface="Microsoft YaHei UI" panose="020B0503020204020204" charset="-122"/>
                <a:ea typeface="Microsoft YaHei UI" panose="020B0503020204020204" charset="-122"/>
              </a:rPr>
              <a:t>比方说，“我的孩子一定</a:t>
            </a:r>
            <a:r>
              <a:rPr lang="zh-CN" altLang="zh-CN" sz="2700" kern="100" spc="105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要读书好，读书不好，爸爸妈妈真的没脸了”，好了，你就执著</a:t>
            </a:r>
            <a:r>
              <a:rPr lang="zh-CN" altLang="en-US" sz="2700">
                <a:latin typeface="Microsoft YaHei UI" panose="020B0503020204020204" charset="-122"/>
                <a:ea typeface="Microsoft YaHei UI" panose="020B0503020204020204" charset="-122"/>
                <a:sym typeface="+mn-ea"/>
              </a:rPr>
              <a:t>了，所</a:t>
            </a:r>
            <a:r>
              <a:rPr lang="zh-CN" altLang="en-US" sz="2700">
                <a:latin typeface="Microsoft YaHei UI" panose="020B0503020204020204" charset="-122"/>
                <a:ea typeface="Microsoft YaHei UI" panose="020B0503020204020204" charset="-122"/>
                <a:sym typeface="+mn-ea"/>
              </a:rPr>
              <a:t>以</a:t>
            </a:r>
            <a:r>
              <a:rPr lang="zh-CN" altLang="en-US" sz="2700">
                <a:latin typeface="Microsoft YaHei UI" panose="020B0503020204020204" charset="-122"/>
                <a:ea typeface="Microsoft YaHei UI" panose="020B0503020204020204" charset="-122"/>
                <a:sym typeface="+mn-ea"/>
              </a:rPr>
              <a:t>孩</a:t>
            </a:r>
            <a:endParaRPr lang="zh-CN" altLang="zh-CN" sz="2700" kern="100" spc="105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Microsoft YaHei UI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000" y="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r" fontAlgn="auto">
              <a:lnSpc>
                <a:spcPct val="90000"/>
              </a:lnSpc>
            </a:pPr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20170828吉隆坡49:50</a:t>
            </a:r>
            <a:r>
              <a:rPr 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br>
              <a:rPr lang="zh-CN" altLang="zh-CN" sz="2000" dirty="0">
                <a:sym typeface="+mn-ea"/>
              </a:rPr>
            </a:br>
            <a:endParaRPr lang="zh-CN" altLang="zh-CN" sz="2000" dirty="0">
              <a:sym typeface="+mn-ea"/>
            </a:endParaRPr>
          </a:p>
        </p:txBody>
      </p:sp>
      <p:pic>
        <p:nvPicPr>
          <p:cNvPr id="8" name="29. 20170828吉隆坡4950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1375" y="558165"/>
            <a:ext cx="424815" cy="4248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92880" y="6345555"/>
            <a:ext cx="4064000" cy="4152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《白话佛法·第二册》第一篇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相关开示</a:t>
            </a:r>
            <a:endParaRPr lang="zh-CN" altLang="en-US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100000" numSld="31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79120" y="513715"/>
            <a:ext cx="11033760" cy="3583305"/>
          </a:xfrm>
          <a:prstGeom prst="rect">
            <a:avLst/>
          </a:prstGeom>
        </p:spPr>
        <p:txBody>
          <a:bodyPr>
            <a:noAutofit/>
          </a:bodyPr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>
                <a:latin typeface="Microsoft YaHei UI" panose="020B0503020204020204" charset="-122"/>
                <a:ea typeface="Microsoft YaHei UI" panose="020B0503020204020204" charset="-122"/>
                <a:sym typeface="+mn-ea"/>
              </a:rPr>
              <a:t>子</a:t>
            </a:r>
            <a:r>
              <a:rPr lang="zh-CN" altLang="en-US" sz="2700">
                <a:latin typeface="Microsoft YaHei UI" panose="020B0503020204020204" charset="-122"/>
                <a:ea typeface="Microsoft YaHei UI" panose="020B0503020204020204" charset="-122"/>
              </a:rPr>
              <a:t>被他逼得最后考得不好，孩子自杀了。“我一定要变为富人……”我这里讲个真的事情给你们听，在我们澳大利亚有个老板，当年暴发户，很有钱，面子很大，后来到其他地方去做生意，一直没发财。人家劝他“回来吧，回来吧”，他说：“我不回来，我不赚大钱我不回来。”最后现在已经过世了。死之前人家还劝他“回去吧”，因为他是澳洲公民，结果他说：“我不回去，因为我最后没有发财。”这叫执著。你们记住了，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人间一切不可得，不要执著，没有哪个事情可以执著的，因为人生无常。</a:t>
            </a:r>
            <a:r>
              <a:rPr lang="zh-CN" altLang="en-US" sz="2700">
                <a:latin typeface="Microsoft YaHei UI" panose="020B0503020204020204" charset="-122"/>
                <a:ea typeface="Microsoft YaHei UI" panose="020B0503020204020204" charset="-122"/>
              </a:rPr>
              <a:t>好好地学佛修心。</a:t>
            </a:r>
            <a:endParaRPr lang="zh-CN" altLang="en-US" sz="2700">
              <a:latin typeface="Microsoft YaHei UI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000" y="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r" fontAlgn="auto">
              <a:lnSpc>
                <a:spcPct val="90000"/>
              </a:lnSpc>
            </a:pPr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20170828吉隆坡49:50</a:t>
            </a:r>
            <a:r>
              <a:rPr 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br>
              <a:rPr lang="zh-CN" altLang="zh-CN" sz="2000" dirty="0">
                <a:sym typeface="+mn-ea"/>
              </a:rPr>
            </a:br>
            <a:endParaRPr lang="zh-CN" altLang="zh-CN" sz="20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92880" y="6345555"/>
            <a:ext cx="4064000" cy="4152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《白话佛法·第二册》第一篇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相关开示</a:t>
            </a:r>
            <a:endParaRPr lang="zh-CN" altLang="en-US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Wenda20200216  44:35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9590" y="101600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何为不执著的学佛人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057910"/>
            <a:ext cx="10930890" cy="263969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男听众：师父，您开示一下何为不执著的学佛人？</a:t>
            </a:r>
            <a:endParaRPr sz="28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en-US" sz="20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endParaRPr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</a:t>
            </a:r>
            <a:r>
              <a:rPr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不执著，不要对某一件事情有偏执的想法。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比方说你今天念经，“我一定要上天”，这个也叫执著；你今天念经了，你要是说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“我一切顺其自然，我的目标虽然是上天，但是我不执著于念经，我众善奉行”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就好了嘛。“我要念经，我要上天，我要念经，我要上天……”这也叫执著，</a:t>
            </a:r>
            <a:r>
              <a:rPr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虽然这个执著是正能量的，但是毕竟还是有漏的。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明白了吗？（明白了，谢谢师父的慈悲开示）</a:t>
            </a:r>
            <a:endParaRPr sz="28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wenda20200216_4435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9610" y="394970"/>
            <a:ext cx="433705" cy="46037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29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67639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5588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3180" y="483235"/>
            <a:ext cx="9517380" cy="64516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BF8F00"/>
                </a:solidFill>
                <a:latin typeface="Microsoft YaHei UI" panose="020B0503020204020204" charset="-122"/>
                <a:ea typeface="Microsoft YaHei UI" panose="020B0503020204020204" charset="-122"/>
              </a:rPr>
              <a:t>佛性长存 佛德永住</a:t>
            </a:r>
            <a:endParaRPr lang="zh-CN" altLang="en-US" sz="3600" b="1">
              <a:solidFill>
                <a:srgbClr val="BF8F00"/>
              </a:solidFill>
              <a:latin typeface="Microsoft YaHei UI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0555" y="1270000"/>
            <a:ext cx="10882630" cy="4805680"/>
          </a:xfrm>
          <a:prstGeom prst="rect">
            <a:avLst/>
          </a:prstGeom>
        </p:spPr>
        <p:txBody>
          <a:bodyPr>
            <a:noAutofit/>
          </a:bodyPr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cffe82d87aa3c122d1d0680e982cb09c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40735" y="1819910"/>
            <a:ext cx="5758180" cy="344805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2651" y="674400"/>
            <a:ext cx="11632019" cy="452431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BA55">
                    <a:lumMod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师父十几年为了弘法，肉身消耗、背业很重，但是师父一直都在给你们加持。希望你们每天都能够好好学习师父的白话佛法和开示，依教奉行，严守戒律是成佛的基础。多多为众生真心付出，破除自身的我执我相，心中常念佛恩、国土恩、师恩、父母恩、众生恩；成佛的路上需要真心诚心、勇猛精进、心系众生、一心向佛的孩子。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enda20161125_8417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55880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0555" y="381318"/>
            <a:ext cx="5080000" cy="645160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BE8F00"/>
                </a:solidFill>
                <a:latin typeface="Microsoft YaHei UI" panose="020B0503020204020204" charset="-122"/>
                <a:ea typeface="Microsoft YaHei UI" panose="020B0503020204020204" charset="-122"/>
              </a:rPr>
              <a:t>　“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跟菩萨相应”的解释</a:t>
            </a:r>
            <a:endParaRPr lang="zh-CN" altLang="en-US" sz="3600" b="1">
              <a:solidFill>
                <a:srgbClr val="BE8F00"/>
              </a:solidFill>
              <a:latin typeface="Microsoft YaHei UI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0555" y="1026795"/>
            <a:ext cx="10930890" cy="4656455"/>
          </a:xfrm>
          <a:prstGeom prst="rect">
            <a:avLst/>
          </a:prstGeom>
        </p:spPr>
        <p:txBody>
          <a:bodyPr>
            <a:noAutofit/>
          </a:bodyPr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听众：师父，我们常说的“跟菩萨相应”，这个相应是什么样的原理？是不是菩萨在天上的时候我们就可以跟菩萨相应，不一定非要菩萨来才相应呢？</a:t>
            </a: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</a:t>
            </a: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台长：相应有好几种：一种叫智慧式的相应，一种叫意念式的相应，还有一种叫语言式的相应。举个简单例子，夫妻两个人，你讲一句话对方马上同意，叫语言式的相应；老公要去做一件事情，太太支持你，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不讲话眼睛冲你一看，两个人出去了，这叫意念式的相应；你今天不</a:t>
            </a:r>
            <a:r>
              <a:rPr sz="28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讲话，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wenda20161125_8417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9595" y="456565"/>
            <a:ext cx="495300" cy="4953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28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enda20161125_8417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7065" y="48323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什么都不讲，你今天做这件事情是好的、是对的，太太马上跟着你跑，跟着你一起去做，不但跟你跑还要帮助你一起去做，叫智慧式的相应；今天我们求菩萨也是这样，因为你善良，你已经是菩萨的善良，是观世音菩萨的慈悲了，你当然能够在天上了。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你今天在人间像菩萨一样的身体，像菩萨一样的干净，像菩萨一样的语言，像菩萨一样的思维，像菩萨一样的行为，那你在人间不是已经跟菩萨相应了吗？</a:t>
            </a:r>
            <a:r>
              <a:rPr sz="2700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怎么不能相应？人家都说你“哎哟，你就是一个菩萨啊”，你说说看，你是不是跟</a:t>
            </a:r>
            <a:r>
              <a:rPr 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菩萨相应了？不相应，人家怎么会说你是菩萨？（明白了，谢谢师父的慈悲开示）</a:t>
            </a:r>
            <a:endParaRPr sz="2700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6760" y="1407795"/>
            <a:ext cx="10699115" cy="302323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spc="3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要知道不是闲人，闲不得。如果这个人</a:t>
            </a:r>
            <a:r>
              <a:rPr sz="2700" b="1" spc="3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不是闲人，闲不得。是闲人，非等闲人。</a:t>
            </a:r>
            <a:r>
              <a:rPr sz="2700" spc="3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从这几句话悟出一个道理，</a:t>
            </a:r>
            <a:r>
              <a:rPr sz="2700" b="1" spc="3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做事情要做在功上，要做在德上。</a:t>
            </a:r>
            <a:r>
              <a:rPr sz="2700" spc="3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如果做任何事情是做在善上，做在一个事上，你是没有功德的；你要做在功上，要做在德上，这才是有益身心健康的。</a:t>
            </a:r>
            <a:r>
              <a:rPr sz="2700" b="1" spc="3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功就是从心里发出的，</a:t>
            </a:r>
            <a:r>
              <a:rPr sz="2700" spc="3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超出正常善事范围的才称为功。</a:t>
            </a:r>
            <a:r>
              <a:rPr sz="2700" b="1" spc="3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用你的佛心去做善事，用佛德，德就是道德，佛菩萨的德性。再加上你自身的佛德，所做的事情称之为功德。</a:t>
            </a:r>
            <a:endParaRPr sz="2700" b="1" spc="300" dirty="0">
              <a:solidFill>
                <a:srgbClr val="BE8F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《白话佛法·第二册》第一篇·金言法语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42315" y="1512570"/>
            <a:ext cx="10654665" cy="3833495"/>
          </a:xfrm>
          <a:prstGeom prst="rect">
            <a:avLst/>
          </a:prstGeom>
        </p:spPr>
        <p:txBody>
          <a:bodyPr>
            <a:noAutofit/>
          </a:bodyPr>
          <a:p>
            <a:pPr indent="0" algn="ctr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功就是从心里发出的，......</a:t>
            </a:r>
            <a:endParaRPr lang="zh-CN" altLang="zh-CN" sz="3200" b="1" kern="100" spc="105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用你的佛心去做善事，</a:t>
            </a:r>
            <a:endParaRPr lang="zh-CN" altLang="zh-CN" sz="3200" b="1" kern="100" spc="105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用佛德，德就是道德，佛菩萨的德性。</a:t>
            </a:r>
            <a:endParaRPr lang="zh-CN" altLang="zh-CN" sz="3200" b="1" kern="100" spc="105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再加上你自身的佛德，所做的事情称之为功德。</a:t>
            </a:r>
            <a:endParaRPr lang="zh-CN" altLang="zh-CN" sz="3200" b="1" kern="100" spc="105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321935" y="0"/>
            <a:ext cx="6869430" cy="494665"/>
          </a:xfrm>
        </p:spPr>
        <p:txBody>
          <a:bodyPr>
            <a:normAutofit/>
          </a:bodyPr>
          <a:lstStyle/>
          <a:p>
            <a:pPr algn="r"/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【弟子开示一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~30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62039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12：师父在《谈佛德与知行合一》中提到：“做事情要做在功上，要做在德上，如果做任何事情是做在善上，做在一个事上，你是没有功德的，你要做在功上，要做在德上，这才是有益身心健康的。”这句话的意思是不是跟师父时常教育我们说“只管耕耘，不问收获”类似？</a:t>
            </a:r>
            <a:endParaRPr sz="2700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sz="2700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答12：还不单单那么简单。什么样的善事做了可以成为功德？如果你在做一件善事的时候，你想到的是为众生，而不是为了某一种利益或回报，那么这件事就会慢慢成为功德。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整天为众生想的，做一件事情是用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心来</a:t>
            </a:r>
            <a:endParaRPr sz="2700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/>
          </a:bodyPr>
          <a:lstStyle/>
          <a:p>
            <a:pPr algn="r"/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【弟子开示一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~30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580390"/>
            <a:ext cx="10930890" cy="2711450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做的，因为你的心就是佛心，所以这件事就可以成为功德。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你今天为了某一个利益，比方你今天请人家吃饭，就是希望人家回请你一顿，那么你的请客只是一种善，而不是一种功德。（有个人说他捐钱帮助盖庙，然后祈求一件他自己的事情，那么这是功德吗？）这就是善事了，</a:t>
            </a:r>
            <a:r>
              <a:rPr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善有善报，所以就只是增加一点福报而已。</a:t>
            </a:r>
            <a:r>
              <a:rPr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他捐钱盖庙的时候想着：我出一点点的力，希望庙盖成之后有更多的人能够学佛，得到观世音菩萨的慈悲保佑，有求必应，希望大家能够学佛就好了，我不求回报。如果他这样一讲，他就有功德，而这功德可以用来保护他避免灾祸。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</a:t>
            </a: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/>
          </a:bodyPr>
          <a:lstStyle/>
          <a:p>
            <a:pPr algn="r"/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【弟子开示一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~30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668020"/>
            <a:ext cx="10930890" cy="2623820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他捐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钱的时候说：我希望我的孩子好，老婆好等等，那么他会有善报的，但是只是他家里好，得到现世利益，来世没有了。</a:t>
            </a: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3505" y="294640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p>
            <a:pPr algn="l">
              <a:lnSpc>
                <a:spcPct val="150000"/>
              </a:lnSpc>
            </a:pPr>
            <a:r>
              <a:rPr 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提问4.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用佛心做事即为功德</a:t>
            </a:r>
            <a:endParaRPr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4355" y="1484630"/>
            <a:ext cx="11083290" cy="4105275"/>
          </a:xfrm>
          <a:prstGeom prst="rect">
            <a:avLst/>
          </a:prstGeom>
        </p:spPr>
        <p:txBody>
          <a:bodyPr>
            <a:noAutofit/>
          </a:bodyPr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问：有关功德，师父说过，我们不管学什么，善全部都要归于功德，我们不管学什么法门，到最后全部要归于佛法。师父也曾经回答“功德是很神圣的，灵性根本拿不到”，那么，是否可以理解为我们学佛的功德全在于行菩萨道？师父的菩萨行，普度有缘，教化众生，妙法圆融，帮助我们启发我们身上仅有的一点佛性，做佛事，救人救心，消业拔苦，观世音菩萨的大悲愿力，为成就一切众生的道业，救度一切众生，倒驾慈航，陪众生过生生世世的人间生活，闻声救苦，不生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不灭，不垢不净，</a:t>
            </a: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88050" y="50800"/>
            <a:ext cx="620395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zh-CN" sz="2000" dirty="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20171111墨尔本07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</a:t>
            </a:r>
            <a:r>
              <a:rPr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13</a:t>
            </a:r>
            <a:r>
              <a:rPr lang="zh-CN" sz="2000" dirty="0" smtClean="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en-US" altLang="zh-CN" sz="20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7" name="4. 20171111墨尔本0713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8685" y="652780"/>
            <a:ext cx="398145" cy="40703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24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7210" y="2307590"/>
            <a:ext cx="11064875" cy="179578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不增不减。我们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如何才能依止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于师父和观世音菩萨，做任何事情都用声闻、缘觉、菩萨道和佛道这四圣道的心去做，把人间所做的功德转为出世功德呢？</a:t>
            </a:r>
            <a:r>
              <a:rPr 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                                                  </a:t>
            </a: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答：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讲到底就是一个字——心，用心去做任何事情，做得善的就是功德，用佛心来做任何事情，就是功德。你的发心是最重要的。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如果你发心好，你就有功德；发心不好，没有用菩萨和佛的境界来做任何事情，带有我执，带有四相——我相、人相、寿者相、众生相，一定不能成为功德。</a:t>
            </a: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《白话佛法·第二册》第一篇·相关开示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149975" y="0"/>
            <a:ext cx="60420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zh-CN" sz="2000" dirty="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20171111墨尔本07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:</a:t>
            </a:r>
            <a:r>
              <a:rPr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13</a:t>
            </a:r>
            <a:r>
              <a:rPr lang="zh-CN" sz="2000" dirty="0" smtClean="0">
                <a:solidFill>
                  <a:schemeClr val="bg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2670" y="168275"/>
            <a:ext cx="10796270" cy="168656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发心越接近佛心本性功德越大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《白话佛法·第二册》第一篇·相关开示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590550" y="1980565"/>
            <a:ext cx="11012170" cy="1905635"/>
          </a:xfrm>
          <a:prstGeom prst="rect">
            <a:avLst/>
          </a:prstGeom>
        </p:spPr>
        <p:txBody>
          <a:bodyPr>
            <a:noAutofit/>
          </a:bodyPr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男听众：师父，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“见性是功，平等是德”，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我们在未明心见性之前，做同样一件善事功德时，是否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发心越接近佛心本性，功德就越大？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答：这个是的。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越接近佛心的话，用佛心去做任何事情，你当然就变成功德了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啊。如果你只是一般地做善事的话，那你就是善报，善有善报。</a:t>
            </a: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000" y="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Wenda20160115  01:32:26</a:t>
            </a:r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 dirty="0" smtClean="0">
              <a:solidFill>
                <a:schemeClr val="bg1">
                  <a:lumMod val="6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</p:txBody>
      </p:sp>
      <p:pic>
        <p:nvPicPr>
          <p:cNvPr id="8" name="wenda20160115_9226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0550" y="918845"/>
            <a:ext cx="384810" cy="407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100000" numSld="2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3200" y="886562"/>
            <a:ext cx="11734800" cy="575542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</a:t>
            </a:r>
            <a:r>
              <a:rPr lang="zh-CN" altLang="en-US" sz="3200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释迦牟尼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佛、观世音菩萨和师父会永远加持保佑每个正信正念的好孩子，佛法的传承靠每个佛子薪火相传，师父会引领你们到达彼岸。希望你们珍惜末法时期最后一班法船，众生的苦就是师父的苦，师父愿你们一世修成报佛恩！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just">
              <a:lnSpc>
                <a:spcPct val="150000"/>
              </a:lnSpc>
            </a:pP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</a:t>
            </a:r>
            <a:r>
              <a:rPr lang="en-US" altLang="zh-CN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</a:t>
            </a:r>
            <a:r>
              <a:rPr lang="en-US" altLang="zh-CN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师父  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</a:t>
            </a:r>
            <a:r>
              <a:rPr lang="en-US" altLang="zh-CN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           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2021年11月5日 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7865" y="1660525"/>
            <a:ext cx="10796270" cy="289941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人应当自作皈依，皈依自性三宝，自己皈依自己的佛、法、僧，佛在心中，法在行中，僧在戒中。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还有谁可以做你的皈依？你本身已经是佛菩萨了，皈依谁啊？学佛不能贪爱，贪爱能令人无恶不作，因为你的贪心，你的爱，可以令你无恶不作。所以</a:t>
            </a: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圣人、贤明是克念作圣，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有修为的人称为圣人，能克制自己的念头才能成为圣人，</a:t>
            </a: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凡夫则以妄念作凡，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凡夫就是因为妄念太多，才会成为凡人，最后告诫徒弟们的是，</a:t>
            </a: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愚者求师之过，而智者从师之长，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就是在社会上不要去看人家的短处，要看别人</a:t>
            </a:r>
            <a:endParaRPr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848360"/>
            <a:ext cx="10796270" cy="156718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的长处。三人之中，必有我师，十步之内，必有芳草，今天时间关系，就讲到这里，合十。</a:t>
            </a:r>
            <a:endParaRPr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7865" y="1811655"/>
            <a:ext cx="10796270" cy="1686560"/>
          </a:xfrm>
        </p:spPr>
        <p:txBody>
          <a:bodyPr anchor="ctr">
            <a:noAutofit/>
          </a:bodyPr>
          <a:lstStyle/>
          <a:p>
            <a:pPr marL="0" indent="0" algn="ctr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人应当自作皈依，</a:t>
            </a: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皈依自性三宝，自己皈依自己的佛、法、僧，</a:t>
            </a: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佛在心中，法在行中，僧在戒中。</a:t>
            </a:r>
            <a:endParaRPr lang="zh-CN" altLang="zh-CN" sz="3200" b="1" kern="100" spc="105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《白话佛法·第二册》第一篇·金言法语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《白话佛法·第二册》第一篇·相关开示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942340" y="362903"/>
            <a:ext cx="5080000" cy="922020"/>
          </a:xfrm>
          <a:prstGeom prst="rect">
            <a:avLst/>
          </a:prstGeom>
        </p:spPr>
        <p:txBody>
          <a:bodyPr>
            <a:spAutoFit/>
          </a:bodyPr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BE8F00"/>
                </a:solidFill>
                <a:latin typeface="Microsoft YaHei UI" panose="020B0503020204020204" charset="-122"/>
                <a:ea typeface="Microsoft YaHei UI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心灵法门皈依的问题</a:t>
            </a:r>
            <a:endParaRPr lang="zh-CN" altLang="en-US" sz="3600" b="1">
              <a:solidFill>
                <a:srgbClr val="BE8F00"/>
              </a:solidFill>
              <a:latin typeface="Microsoft YaHei UI" panose="020B0503020204020204" charset="-122"/>
              <a:ea typeface="Microsoft YaHei UI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8495" y="1416050"/>
            <a:ext cx="10822305" cy="3833495"/>
          </a:xfrm>
          <a:prstGeom prst="rect">
            <a:avLst/>
          </a:prstGeom>
        </p:spPr>
        <p:txBody>
          <a:bodyPr>
            <a:noAutofit/>
          </a:bodyPr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听众：同修问我们现在皈依……我们这些弟子已经申请拜师以后，属不属于皈依观世音菩萨，皈依卢军宏台长的？</a:t>
            </a:r>
            <a:endParaRPr lang="zh-CN" altLang="en-US" sz="2800">
              <a:latin typeface="Microsoft YaHei UI" panose="020B0503020204020204" charset="-122"/>
              <a:ea typeface="Microsoft YaHei UI" panose="020B0503020204020204" charset="-122"/>
            </a:endParaRPr>
          </a:p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Microsoft YaHei UI" panose="020B0503020204020204" charset="-122"/>
                <a:ea typeface="Microsoft YaHei UI" panose="020B0503020204020204" charset="-122"/>
              </a:rPr>
              <a:t> </a:t>
            </a:r>
            <a:endParaRPr lang="en-US" altLang="zh-CN" sz="2800">
              <a:latin typeface="Microsoft YaHei UI" panose="020B0503020204020204" charset="-122"/>
              <a:ea typeface="Microsoft YaHei UI" panose="020B0503020204020204" charset="-122"/>
            </a:endParaRPr>
          </a:p>
          <a:p>
            <a:pPr indent="0" algn="just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台长：你说呢？（我觉得是的）呵呵，好了（有的同修说他原来也皈依过）我问你，你到这个俱乐部弄一张卡，是这个俱乐部的会员，对不对啊？（是的）你到那个俱乐部又弄一张卡，是不是那个俱乐部的会员呢？（是的）那么加起来是不是都是俱乐部的会员啊？（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是的）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好啦。</a:t>
            </a: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wenda20140420B_0441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42340" y="735965"/>
            <a:ext cx="398145" cy="3873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096000" y="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可可唯自强者强" panose="020B0503020204020204" charset="-128"/>
              </a:rPr>
              <a:t>W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endaenda20140420B_0441</a:t>
            </a:r>
            <a:r>
              <a:rPr 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100000" numSld="21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2305" y="1768475"/>
            <a:ext cx="10946130" cy="232156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那你在那里皈依，我在这里皈依一样吗？（一样的）你</a:t>
            </a: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皈依佛法僧三宝，我们心灵法门难道不是皈依佛法僧吗？观世音菩萨是佛吗？是啊，那你皈依观世音菩萨是不是皈依佛法僧了？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（皈依）好了。</a:t>
            </a:r>
            <a:r>
              <a:rPr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执著于形式的人，本身就是一个执著在身上，</a:t>
            </a: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这种人能修好吗？懂一点佛法，到处去自己以为自己是对的，就像一个房间里堆满了自己的货物，别人好的货物要给他，他拿得进来吗？（拿不进来）满了，因为满了呀（对）</a:t>
            </a: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《白话佛法·第二册》第一篇·相关开示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824220" y="-462915"/>
            <a:ext cx="6096000" cy="5778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r" fontAlgn="auto">
              <a:lnSpc>
                <a:spcPct val="300000"/>
              </a:lnSpc>
            </a:pPr>
            <a:endParaRPr lang="zh-CN" altLang="en-US" sz="200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75705" y="0"/>
            <a:ext cx="591693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可可唯自强者强" panose="020B0503020204020204" charset="-128"/>
              </a:rPr>
              <a:t>W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endaenda20140420B_0441</a:t>
            </a:r>
            <a:r>
              <a:rPr 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【解答来信疑惑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(</a:t>
            </a:r>
            <a:r>
              <a: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一百五十六）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2017-04-05</a:t>
            </a:r>
            <a:r>
              <a: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1150" y="212090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如何理解皈依三宝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328420"/>
            <a:ext cx="10930890" cy="2759710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这次新加坡法会我请了一本《弘法度人手册》，在这本书中，第四部分第一篇《什么是佛教三宝》中写道：皈依自性三宝：佛在心中，法在行中，僧在戒中。在后面的名词解释中，三皈依：也作皈依三宝。一皈依佛，二皈依法，三皈依僧。（也可说为皈依：觉、正、净。一皈依觉，觉而不迷；二皈依正，正而不邪；三皈依净，净而不染。）</a:t>
            </a: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我们知道，六祖在其《坛经》里指出：“以自性三宝常作证明。劝善知</a:t>
            </a:r>
            <a:endParaRPr 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52705"/>
            <a:ext cx="6768465" cy="365125"/>
          </a:xfrm>
        </p:spPr>
        <p:txBody>
          <a:bodyPr>
            <a:normAutofit fontScale="90000"/>
          </a:bodyPr>
          <a:lstStyle/>
          <a:p>
            <a:pPr algn="r"/>
            <a:r>
              <a:rPr lang="zh-CN" sz="222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【解答来信疑惑</a:t>
            </a:r>
            <a:r>
              <a:rPr lang="en-US" altLang="zh-CN" sz="222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(</a:t>
            </a:r>
            <a:r>
              <a:rPr lang="zh-CN" altLang="en-US" sz="222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一百五十六）</a:t>
            </a:r>
            <a:r>
              <a:rPr lang="en-US" altLang="zh-CN" sz="222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2017-04-05</a:t>
            </a:r>
            <a:r>
              <a:rPr lang="zh-CN" altLang="en-US" sz="222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22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1180" y="678180"/>
            <a:ext cx="11089640" cy="36468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识，皈依自性三宝。佛者，觉也；法者，正也；僧者，净也。自心皈依</a:t>
            </a:r>
            <a:endParaRPr 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觉，邪迷不生，少欲知足，能离财色，名二足尊；自心归依正，念念无邪见，以无邪见故，即无人我、贡高、贪爱、执着，名离欲尊；自心皈依净，一切尘劳、爱欲境界，自性皆不染着，名众中尊。若修此行，是自皈依。”</a:t>
            </a: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把皈依佛、法、僧外在三宝，释为皈依觉、正、净自性三宝。</a:t>
            </a: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我这样理解是否正确？</a:t>
            </a: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515610" y="0"/>
            <a:ext cx="6676390" cy="494665"/>
          </a:xfrm>
        </p:spPr>
        <p:txBody>
          <a:bodyPr>
            <a:normAutofit/>
          </a:bodyPr>
          <a:lstStyle/>
          <a:p>
            <a:pPr algn="r"/>
            <a:r>
              <a:rPr lang="zh-CN" sz="222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【解答来信疑惑</a:t>
            </a:r>
            <a:r>
              <a:rPr lang="en-US" altLang="zh-CN" sz="222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(</a:t>
            </a:r>
            <a:r>
              <a:rPr lang="zh-CN" altLang="en-US" sz="222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一百五十六）</a:t>
            </a:r>
            <a:r>
              <a:rPr lang="en-US" altLang="zh-CN" sz="222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2017-04-05</a:t>
            </a:r>
            <a:r>
              <a:rPr lang="zh-CN" altLang="en-US" sz="222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2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2220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3730" y="674370"/>
            <a:ext cx="10890885" cy="2754630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1.皈依佛、皈依法、皈依僧，为住世三宝，即外在三宝</a:t>
            </a:r>
            <a:endParaRPr sz="27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sz="27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2.皈依觉、皈依正、皈依净，为自性三宝，即向内求的自性皈依</a:t>
            </a:r>
            <a:endParaRPr sz="27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sz="27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3.佛在心中、法在行中，僧在戒中，为师父用白话讲解的《坛经》中对自性三宝的阐述，使我们更容易理解。</a:t>
            </a:r>
            <a:endParaRPr sz="27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答：正确。</a:t>
            </a: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7865" y="391795"/>
            <a:ext cx="10796270" cy="1131570"/>
          </a:xfrm>
        </p:spPr>
        <p:txBody>
          <a:bodyPr anchor="ctr">
            <a:noAutofit/>
          </a:bodyPr>
          <a:lstStyle/>
          <a:p>
            <a:pPr marL="0" indent="0" algn="ctr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视频：284.真正的皈依是皈依自性三宝！</a:t>
            </a:r>
            <a:endParaRPr lang="zh-CN" sz="3600" b="1" spc="300" dirty="0">
              <a:solidFill>
                <a:srgbClr val="BF8F00"/>
              </a:solidFill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《白话佛法·第二册》第一篇·相关开示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  <p:pic>
        <p:nvPicPr>
          <p:cNvPr id="5" name="db396b50f74723e75a279ea1b320384c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42260" y="1699895"/>
            <a:ext cx="650748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67639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5935" y="546735"/>
            <a:ext cx="11199495" cy="93789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ctr" fontAlgn="auto">
              <a:lnSpc>
                <a:spcPct val="150000"/>
              </a:lnSpc>
              <a:spcAft>
                <a:spcPts val="0"/>
              </a:spcAft>
            </a:pPr>
            <a:r>
              <a:rPr sz="3600" b="1" kern="100" dirty="0">
                <a:solidFill>
                  <a:srgbClr val="BE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【精选】师父点化：怎样修到心佛合一而归的涅槃境界</a:t>
            </a:r>
            <a:endParaRPr sz="3600" b="1" kern="100" dirty="0">
              <a:solidFill>
                <a:srgbClr val="BE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359e427da4b4813054f956ba6c430488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39060" y="1621155"/>
            <a:ext cx="6914515" cy="362458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video fullScrn="0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215" y="291465"/>
            <a:ext cx="11414125" cy="2852420"/>
          </a:xfrm>
        </p:spPr>
        <p:txBody>
          <a:bodyPr>
            <a:normAutofit/>
          </a:bodyPr>
          <a:lstStyle/>
          <a:p>
            <a:pPr algn="ctr"/>
            <a:r>
              <a:rPr lang="zh-CN" altLang="zh-CN" sz="5300" b="1" spc="300" dirty="0">
                <a:solidFill>
                  <a:srgbClr val="7F6000"/>
                </a:solidFill>
                <a:latin typeface="微软雅黑" panose="020B0503020204020204" charset="-122"/>
                <a:ea typeface="微软雅黑" panose="020B0503020204020204" charset="-122"/>
              </a:rPr>
              <a:t>2-1、谈佛德与知行和—</a:t>
            </a:r>
            <a:endParaRPr lang="zh-CN" altLang="zh-CN" sz="5300" b="1" spc="300" dirty="0">
              <a:solidFill>
                <a:srgbClr val="7F6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88645" y="3524885"/>
            <a:ext cx="11015330" cy="1500187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dirty="0" smtClean="0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2000" b="1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一篇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《白话佛法·第二册》第一篇·金言法语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596900" y="413385"/>
            <a:ext cx="10945495" cy="3607435"/>
          </a:xfrm>
          <a:prstGeom prst="rect">
            <a:avLst/>
          </a:prstGeom>
        </p:spPr>
        <p:txBody>
          <a:bodyPr>
            <a:noAutofit/>
          </a:bodyPr>
          <a:p>
            <a:pPr indent="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7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佛的品德，道德和性德都是最高的境界，是无上正等正觉，修成的是大觉圆满，就是完全觉悟了，智慧圆融了。要用肉身之光加上智慧之光，把两个光合二为一，就是佛之光。</a:t>
            </a:r>
            <a:endParaRPr lang="zh-CN" altLang="zh-CN" sz="2700" b="1" kern="100" spc="105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700" b="1" kern="100" spc="105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7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知行合一。</a:t>
            </a:r>
            <a:endParaRPr lang="zh-CN" altLang="zh-CN" sz="2700" b="1" kern="100" spc="105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700" b="1" kern="100" spc="105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7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佛说：“凡执著某一见解的人，而藐视其他见解，视为卑劣。”</a:t>
            </a:r>
            <a:endParaRPr lang="zh-CN" altLang="zh-CN" sz="2700" b="1" kern="100" spc="105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700" b="1" kern="100" spc="105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7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功就是从心里发出的，......用你的佛心去做善事，用佛德，德就是道德，佛菩萨的德性。再加上你自身的佛德，所做的事情称之为功德。</a:t>
            </a:r>
            <a:endParaRPr lang="zh-CN" altLang="zh-CN" sz="2700" b="1" kern="100" spc="105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700" b="1" kern="100" spc="105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just" defTabSz="2667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7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人应当自作皈依，皈依自性三宝，自己皈依自己的佛、法、僧，佛在心中，法在行中，僧在戒中。</a:t>
            </a:r>
            <a:endParaRPr lang="zh-CN" altLang="zh-CN" sz="2700" b="1" kern="100" spc="105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07975" y="1659255"/>
            <a:ext cx="11545570" cy="2637155"/>
          </a:xfrm>
        </p:spPr>
        <p:txBody>
          <a:bodyPr>
            <a:normAutofit fontScale="90000"/>
          </a:bodyPr>
          <a:lstStyle/>
          <a:p>
            <a:pPr marL="0" lvl="0" indent="0" algn="ctr" eaLnBrk="0" fontAlgn="auto" hangingPunct="0">
              <a:lnSpc>
                <a:spcPct val="200000"/>
              </a:lnSpc>
              <a:spcBef>
                <a:spcPts val="0"/>
              </a:spcBef>
            </a:pPr>
            <a: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</a:t>
            </a:r>
            <a:b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b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</a:t>
            </a: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加持我们正信正念、如理如法地修心修行！</a:t>
            </a:r>
            <a:r>
              <a:rPr lang="en-US" altLang="zh-CN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                                                                     </a:t>
            </a: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lang="zh-CN" altLang="en-US" sz="3000" dirty="0"/>
          </a:p>
        </p:txBody>
      </p:sp>
      <p:sp>
        <p:nvSpPr>
          <p:cNvPr id="3" name="文本框 2"/>
          <p:cNvSpPr txBox="1"/>
          <p:nvPr/>
        </p:nvSpPr>
        <p:spPr>
          <a:xfrm>
            <a:off x="768985" y="826770"/>
            <a:ext cx="10731500" cy="6496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6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结束语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7865" y="469265"/>
            <a:ext cx="10796270" cy="530288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佛德就是具有佛的品德，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我们做人要具有佛的品德，要具有佛的道德和具有佛的性德。</a:t>
            </a: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佛果就是具有佛的果报和果位。无我果，真正修得好的人连这个果都是空的，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无我果就是没有果，没有果就是真正有果，而有果就是没果。</a:t>
            </a:r>
            <a:r>
              <a:rPr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佛的品德，道德和性德都是最高的境界，是无上正等正觉，修成的是大觉圆满，就是完全觉悟了，智慧圆融了。要用肉身之光加上智慧之光，把两个光合二为一，就是佛之光。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肉身之光是吃素，脑子干净，</a:t>
            </a:r>
            <a:endParaRPr lang="zh-CN" sz="2700" spc="300" dirty="0"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7865" y="937895"/>
            <a:ext cx="10796270" cy="344614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不动坏脑筋，身体干净等，即肉身干净。要修成肉身之光，即</a:t>
            </a:r>
            <a:r>
              <a:rPr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把肉身修出光，然后再开启智慧之光，智慧之光加上肉身之光，就是佛之光。</a:t>
            </a:r>
            <a:r>
              <a:rPr sz="2700" spc="300" dirty="0">
                <a:ea typeface="微软雅黑" panose="020B0503020204020204" charset="-122"/>
                <a:cs typeface="Times New Roman" panose="02020603050405020304" pitchFamily="18" charset="0"/>
              </a:rPr>
              <a:t>如果身上肮脏，脑子里肮脏，行为上肮脏，灵魂上肮脏，哪里会有佛之光，佛光也无法普照进去。犹如一个包着的东西，阳光能照进去吗？如果是玻璃透明的，阳光自然就照进去了。</a:t>
            </a:r>
            <a:endParaRPr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《白话佛法·第二册》第一篇·金言法语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812165" y="1355725"/>
            <a:ext cx="10654665" cy="3912870"/>
          </a:xfrm>
          <a:prstGeom prst="rect">
            <a:avLst/>
          </a:prstGeom>
        </p:spPr>
        <p:txBody>
          <a:bodyPr>
            <a:noAutofit/>
          </a:bodyPr>
          <a:p>
            <a:pPr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佛的品德，道德和性德都是最高的境界，是无上正等正觉，修成的是大觉圆满，就是完全觉悟了，智慧圆融了。要用肉身之光加上智慧之光，把两个光合二为一，就是佛之光。</a:t>
            </a:r>
            <a:endParaRPr lang="zh-CN" altLang="en-US" sz="2800" b="1">
              <a:solidFill>
                <a:srgbClr val="BF8F00"/>
              </a:solidFill>
              <a:latin typeface="Microsoft YaHei UI" panose="020B0503020204020204" charset="-122"/>
              <a:ea typeface="Microsoft YaHei UI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4961890" y="0"/>
            <a:ext cx="723074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altLang="en-US" sz="2200" kern="1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白话佛法二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-36</a:t>
            </a:r>
            <a:r>
              <a: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《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用纯善的心和菩萨心融合一起》】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6755" y="252730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9466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学佛，就要认识佛、懂佛，就要懂得佛的道德，拥有佛德。佛德是什么？就是佛的品德、佛的道德和佛的性德。师父分开来讲给你们听，第一，佛的品德是什么？高尚，从来不跟别人斤斤计较，一个不跟别人斤斤计较的人，就具有佛的品德。现在几个人有佛的品德？第二，佛的道德是什么？与世无争，帮助众生，普度众生，慈悲众生，你们有几个人具备佛的道德？有些人具备两个，有些人具备三个，但是很少有人能具备佛的这四个道德。第三，佛的性德是什么？佛的性德就是佛的本性德能，佛的本性是善良的，佛的本性是人伤我痛，佛的本性是愿意替众生吃苦。 </a:t>
            </a: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2.xml><?xml version="1.0" encoding="utf-8"?>
<p:tagLst xmlns:p="http://schemas.openxmlformats.org/presentationml/2006/main">
  <p:tag name="commondata" val="eyJoZGlkIjoiYTcxZWNjYjNkYzFhZmQwNTUyNTQ0ZWM5N2E0NGZmNj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9108</Words>
  <Application>WPS 演示</Application>
  <PresentationFormat>宽屏</PresentationFormat>
  <Paragraphs>394</Paragraphs>
  <Slides>51</Slides>
  <Notes>15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51</vt:i4>
      </vt:variant>
    </vt:vector>
  </HeadingPairs>
  <TitlesOfParts>
    <vt:vector size="65" baseType="lpstr">
      <vt:lpstr>Arial</vt:lpstr>
      <vt:lpstr>宋体</vt:lpstr>
      <vt:lpstr>Wingdings</vt:lpstr>
      <vt:lpstr>微软雅黑</vt:lpstr>
      <vt:lpstr>可可唯自强者强</vt:lpstr>
      <vt:lpstr>Yu Gothic UI</vt:lpstr>
      <vt:lpstr>Times New Roman</vt:lpstr>
      <vt:lpstr>Microsoft YaHei UI</vt:lpstr>
      <vt:lpstr>Arial Unicode MS</vt:lpstr>
      <vt:lpstr>等线 Light</vt:lpstr>
      <vt:lpstr>等线</vt:lpstr>
      <vt:lpstr>Calibri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2-1、谈佛德与知行和—</vt:lpstr>
      <vt:lpstr>佛德就是具有佛的品德，我们做人要具有佛的品德，要具有佛的道德和具有佛的性德。佛果就是具有佛的果报和果位。无我果，真正修得好的人连这个果都是空的，无我果就是没有果，没有果就是真正有果，而有果就是没果。佛的品德，道德和性德都是最高的境界，是无上正等正觉，修成的是大觉圆满，就是完全觉悟了，智慧圆融了。要用肉身之光加上智慧之光，把两个光合二为一，就是佛之光。肉身之光是吃素，脑子干净，</vt:lpstr>
      <vt:lpstr>不动坏脑筋，身体干净等，即肉身干净。要修成肉身之光，即把肉身修出光，然后再开启智慧之光，智慧之光加上肉身之光，就是佛之光。如果身上肮脏，脑子里肮脏，行为上肮脏，灵魂上肮脏，哪里会有佛之光，佛光也无法普照进去。犹如一个包着的东西，阳光能照进去吗？如果是玻璃透明的，阳光自然就照进去了。</vt:lpstr>
      <vt:lpstr>PowerPoint 演示文稿</vt:lpstr>
      <vt:lpstr> 【白话佛法二-36《用纯善的心和菩萨心融合一起》】  </vt:lpstr>
      <vt:lpstr>PowerPoint 演示文稿</vt:lpstr>
      <vt:lpstr>【Shuohua20181116   09:06】 </vt:lpstr>
      <vt:lpstr> 【Shuohua20181116   09:06】  </vt:lpstr>
      <vt:lpstr> 【Wenda20200329  37:40】  </vt:lpstr>
      <vt:lpstr>PowerPoint 演示文稿</vt:lpstr>
      <vt:lpstr>知行合一，就是知道道理要去行动，学佛法如果知道了很多道理，不去行动，不去做，就不是知行合一。行为和知识要合二为一，你所修的行和你所学的佛菩萨的知识，要合二为一，就是要用知识去为行为服务，在修行中，求知识，一边在做善事，在劝导人家时，会学到更多佛法的知识的，在一边做善事的同时，一边悟道理，增佛理，长知识。你们每一个人在劝说人家学佛法的过程中，都能增长佛的智慧，用行为，行动来得到知识。知识再多而不行动，你有再多的佛法知识讲，说出来一套</vt:lpstr>
      <vt:lpstr>一套的佛理，有了这么多知识而不去做，不去应用，等于无知，视为无知。记住你们学了之后，要去救度众生。</vt:lpstr>
      <vt:lpstr>PowerPoint 演示文稿</vt:lpstr>
      <vt:lpstr>PowerPoint 演示文稿</vt:lpstr>
      <vt:lpstr> 【Wenda20160318  27:52】  </vt:lpstr>
      <vt:lpstr>菩萨一样救人，你不能像菩萨一样显化，让众生看到你像看到菩萨一样，人家感受到你的那种……榜样的力量是无穷的。很多人说，“雷锋，我从小就崇拜他”，怎么不崇拜？不崇拜，我怎么学雷锋？我不崇拜菩萨，我怎么学菩萨？我不崇拜释迦牟尼佛，不崇拜观世音菩萨，我怎么学习观世音菩萨，学习佛法？嘴巴讲有什么用，大不了你是一个学习过的人；而内心像菩萨，你才是一个真正的菩萨。嘴巴不讲都没关系，你的行为已经让人家看到你是一个菩萨了。</vt:lpstr>
      <vt:lpstr>听 众：《白话佛法》写得很好，我看得也很好。看的时候很懂，但是一到实际的时候怎么好像就做不到了呢？                                                     台 长：很简单了，因为实践和理论是有个距离的。一个人理论上看得懂了，并不代表他实践就好，就像为什么大学生读完书出来之后到公司里面什么都做不了（对，就是当时看得挺好的，心里挺明白）要记住，心里挺明白之后马上要去度人，去跟人家说、去救人、去做，理</vt:lpstr>
      <vt:lpstr>论加上实践你就会得到真的知识了（在遇到困难的时候，有时候想不通）对，想不通就看，就解决了，这个书就到你心里去了（哦，明白了。我现在第六册看完了，回头从第一册开始看）对，非常好非常好，你好好看（有时候……）说明你的理解力是行了，但是你实践力还不够（就是一遇到困难的时候，就好像控制不了自己）控制不了马上拿出来看，马上解决，马上气消了，你就成功了。</vt:lpstr>
      <vt:lpstr>佛说：“凡执著某一见解的人，而藐视其他见解，视为卑劣。”也就是说执著于自己的观点，执著于自己认为的事情是对的，而认为他人的见解都是错的，藐视他人，即视为卑劣。世上有太多的人执著于自己的理论，执著于自己的观点，执著于自己所学的东西，而藐视其他的东西，智者称他为缠裹，聪明的人说这些执著于自己的观点，而不肯接受他人观点的人是缠裹，就是把自己缠起来，裹起来捆绑起来。佛法不是纯理论，佛法是实实在在要去做的，如果学了佛法之后，不实实在在地去做，就不会相应佛菩萨。</vt:lpstr>
      <vt:lpstr>PowerPoint 演示文稿</vt:lpstr>
      <vt:lpstr>PowerPoint 演示文稿</vt:lpstr>
      <vt:lpstr>PowerPoint 演示文稿</vt:lpstr>
      <vt:lpstr>PowerPoint 演示文稿</vt:lpstr>
      <vt:lpstr> 【Wenda20200216  44:35】  </vt:lpstr>
      <vt:lpstr>   </vt:lpstr>
      <vt:lpstr> 【Wenda20161125_8417】  </vt:lpstr>
      <vt:lpstr> 【Wenda20161125_8417】  </vt:lpstr>
      <vt:lpstr>要知道不是闲人，闲不得。如果这个人不是闲人，闲不得。是闲人，非等闲人。从这几句话悟出一个道理，做事情要做在功上，要做在德上。如果做任何事情是做在善上，做在一个事上，你是没有功德的；你要做在功上，要做在德上，这才是有益身心健康的。功就是从心里发出的，超出正常善事范围的才称为功。用你的佛心去做善事，用佛德，德就是道德，佛菩萨的德性。再加上你自身的佛德，所做的事情称之为功德。</vt:lpstr>
      <vt:lpstr>PowerPoint 演示文稿</vt:lpstr>
      <vt:lpstr>【弟子开示一~30】 </vt:lpstr>
      <vt:lpstr>【弟子开示一~30】 </vt:lpstr>
      <vt:lpstr>【弟子开示一~30】 </vt:lpstr>
      <vt:lpstr>PowerPoint 演示文稿</vt:lpstr>
      <vt:lpstr>不增不减。我们如何才能依止于师父和观世音菩萨，做任何事情都用声闻、缘觉、菩萨道和佛道这四圣道的心去做，把人间所做的功德转为出世功德呢？                                                                                                       答：讲到底就是一个字——心，用心去做任何事情，做得善的就是功德，用佛心来做任何事情，就是功德。你的发心是最重要的。如果你发心好，你就有功德；发心不好，没有用菩萨和佛的境界来做任何事情，带有我执，带有四相——我相、人相、寿者相、众生相，一定不能成为功德。</vt:lpstr>
      <vt:lpstr>发心越接近佛心本性功德越大</vt:lpstr>
      <vt:lpstr>人应当自作皈依，皈依自性三宝，自己皈依自己的佛、法、僧，佛在心中，法在行中，僧在戒中。还有谁可以做你的皈依？你本身已经是佛菩萨了，皈依谁啊？学佛不能贪爱，贪爱能令人无恶不作，因为你的贪心，你的爱，可以令你无恶不作。所以圣人、贤明是克念作圣，有修为的人称为圣人，能克制自己的念头才能成为圣人，凡夫则以妄念作凡，凡夫就是因为妄念太多，才会成为凡人，最后告诫徒弟们的是，愚者求师之过，而智者从师之长，就是在社会上不要去看人家的短处，要看别人</vt:lpstr>
      <vt:lpstr>的长处。三人之中，必有我师，十步之内，必有芳草，今天时间关系，就讲到这里，合十。</vt:lpstr>
      <vt:lpstr>人应当自作皈依， 皈依自性三宝，自己皈依自己的佛、法、僧， 佛在心中，法在行中，僧在戒中。</vt:lpstr>
      <vt:lpstr>PowerPoint 演示文稿</vt:lpstr>
      <vt:lpstr>是不是都是俱乐部的会员啊？（是的）好啦。那你在那里皈依，我在这里皈依一样吗？（一样的）你皈依佛法僧三宝，我们心灵法门难道不是皈依佛法僧吗？观世音菩萨是佛吗？是啊，那你皈依观世音菩萨是不是皈依佛法僧了？（皈依）好了。执著于形式的人，本身就是一个执著在身上，这种人能修好吗？懂一点佛法，到处去自己以为自己是对的，就像一个房间里堆满了自己的货物，别人好的货物要给他，他拿得进来吗？（拿不进来）满了，因为满了呀（对）</vt:lpstr>
      <vt:lpstr> 【解答来信疑惑(一百五十六）2017-04-05】  </vt:lpstr>
      <vt:lpstr>【解答来信疑惑(一百五十六）2017-04-05】</vt:lpstr>
      <vt:lpstr>【解答来信疑惑(一百五十六）2017-04-05】 </vt:lpstr>
      <vt:lpstr>视频：284.真正的皈依是皈依自性三宝！</vt:lpstr>
      <vt:lpstr>  </vt:lpstr>
      <vt:lpstr>PowerPoint 演示文稿</vt:lpstr>
      <vt:lpstr>   本次共修如有不如理不如法的地方，请南无释迦牟尼佛，南无观世音菩萨，恩师盧軍宏臺長，龙天护法慈悲原谅，给我们智慧。 加持我们正信正念、如理如法地修心修行！                                                                                        感恩南无释迦牟尼佛！感恩南无观世音菩萨！感恩师父！感恩大家！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刘彩云</dc:creator>
  <cp:lastModifiedBy>汤汤</cp:lastModifiedBy>
  <cp:revision>663</cp:revision>
  <dcterms:created xsi:type="dcterms:W3CDTF">2023-11-14T14:28:00Z</dcterms:created>
  <dcterms:modified xsi:type="dcterms:W3CDTF">2024-11-02T13:11:16Z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D9E7927628C04F188AC2704D96C0B64F_13</vt:lpwstr>
  </property>
  <property fmtid="{D5CDD505-2E9C-101B-9397-08002B2CF9AE}" pid="3" name="KSOProductBuildVer">
    <vt:lpwstr>2052-12.1.0.18608</vt:lpwstr>
  </property>
</Properties>
</file>