
<file path=[Content_Types].xml><?xml version="1.0" encoding="utf-8"?>
<Types xmlns="http://schemas.openxmlformats.org/package/2006/content-types">
  <Default Extension="wav" ContentType="audio/x-wav"/>
  <Default Extension="jpeg" ContentType="image/jpeg"/>
  <Default Extension="JPG" ContentType="image/.jpg"/>
  <Default Extension="png" ContentType="image/png"/>
  <Default Extension="mp3" ContentType="audio/mp3"/>
  <Default Extension="mov" ContentType="video/quicktime"/>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321" r:id="rId9"/>
    <p:sldId id="322" r:id="rId10"/>
    <p:sldId id="323" r:id="rId11"/>
    <p:sldId id="266" r:id="rId12"/>
    <p:sldId id="263" r:id="rId13"/>
    <p:sldId id="289" r:id="rId14"/>
    <p:sldId id="290" r:id="rId15"/>
    <p:sldId id="291" r:id="rId16"/>
    <p:sldId id="292" r:id="rId17"/>
    <p:sldId id="293" r:id="rId18"/>
    <p:sldId id="294" r:id="rId19"/>
    <p:sldId id="295" r:id="rId20"/>
    <p:sldId id="296" r:id="rId21"/>
    <p:sldId id="297" r:id="rId22"/>
    <p:sldId id="324" r:id="rId23"/>
    <p:sldId id="299" r:id="rId24"/>
    <p:sldId id="298" r:id="rId25"/>
    <p:sldId id="300" r:id="rId26"/>
    <p:sldId id="301" r:id="rId27"/>
    <p:sldId id="302" r:id="rId28"/>
    <p:sldId id="303" r:id="rId29"/>
    <p:sldId id="304" r:id="rId30"/>
    <p:sldId id="305" r:id="rId31"/>
    <p:sldId id="306" r:id="rId32"/>
    <p:sldId id="307" r:id="rId33"/>
    <p:sldId id="308" r:id="rId34"/>
    <p:sldId id="325" r:id="rId35"/>
    <p:sldId id="326" r:id="rId36"/>
    <p:sldId id="327" r:id="rId37"/>
    <p:sldId id="328" r:id="rId38"/>
    <p:sldId id="309" r:id="rId39"/>
    <p:sldId id="310" r:id="rId40"/>
    <p:sldId id="311" r:id="rId41"/>
    <p:sldId id="312" r:id="rId42"/>
    <p:sldId id="313" r:id="rId43"/>
    <p:sldId id="314" r:id="rId44"/>
    <p:sldId id="315" r:id="rId45"/>
    <p:sldId id="316" r:id="rId46"/>
    <p:sldId id="280" r:id="rId47"/>
    <p:sldId id="281" r:id="rId48"/>
    <p:sldId id="317" r:id="rId49"/>
    <p:sldId id="320" r:id="rId50"/>
    <p:sldId id="319" r:id="rId51"/>
    <p:sldId id="262" r:id="rId52"/>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59"/>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gs" Target="tags/tag116.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2.png"/><Relationship Id="rId3" Type="http://schemas.microsoft.com/office/2007/relationships/media" Target="../media/media2.mp3"/><Relationship Id="rId2" Type="http://schemas.openxmlformats.org/officeDocument/2006/relationships/audio" Target="../media/media2.mp3"/><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6.xml"/><Relationship Id="rId4" Type="http://schemas.openxmlformats.org/officeDocument/2006/relationships/image" Target="../media/image2.png"/><Relationship Id="rId3" Type="http://schemas.microsoft.com/office/2007/relationships/media" Target="../media/media3.mp3"/><Relationship Id="rId2" Type="http://schemas.openxmlformats.org/officeDocument/2006/relationships/audio" Target="../media/media3.mp3"/><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83.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4.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5.xml"/><Relationship Id="rId4" Type="http://schemas.openxmlformats.org/officeDocument/2006/relationships/image" Target="../media/image2.png"/><Relationship Id="rId3" Type="http://schemas.microsoft.com/office/2007/relationships/media" Target="../media/media4.mp3"/><Relationship Id="rId2" Type="http://schemas.openxmlformats.org/officeDocument/2006/relationships/audio" Target="../media/media4.mp3"/><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6.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8.xml"/><Relationship Id="rId4" Type="http://schemas.openxmlformats.org/officeDocument/2006/relationships/image" Target="../media/image2.png"/><Relationship Id="rId3" Type="http://schemas.microsoft.com/office/2007/relationships/media" Target="../media/media5.mp3"/><Relationship Id="rId2" Type="http://schemas.openxmlformats.org/officeDocument/2006/relationships/audio" Target="../media/media5.mp3"/><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0.xml"/><Relationship Id="rId4" Type="http://schemas.openxmlformats.org/officeDocument/2006/relationships/image" Target="../media/image2.png"/><Relationship Id="rId3" Type="http://schemas.microsoft.com/office/2007/relationships/media" Target="../media/media6.mp3"/><Relationship Id="rId2" Type="http://schemas.openxmlformats.org/officeDocument/2006/relationships/audio" Target="../media/media6.mp3"/><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2.xml"/><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4.xml"/><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95.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7.xml"/><Relationship Id="rId2" Type="http://schemas.openxmlformats.org/officeDocument/2006/relationships/tags" Target="../tags/tag96.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8.xml"/><Relationship Id="rId2" Type="http://schemas.openxmlformats.org/officeDocument/2006/relationships/tags" Target="../tags/tag9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9.xml"/><Relationship Id="rId2" Type="http://schemas.openxmlformats.org/officeDocument/2006/relationships/tags" Target="../tags/tag98.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9.xml"/></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0.xml"/><Relationship Id="rId4" Type="http://schemas.openxmlformats.org/officeDocument/2006/relationships/image" Target="../media/image2.png"/><Relationship Id="rId3" Type="http://schemas.microsoft.com/office/2007/relationships/media" Target="../media/media7.mp3"/><Relationship Id="rId2" Type="http://schemas.openxmlformats.org/officeDocument/2006/relationships/audio" Target="../media/media7.mp3"/><Relationship Id="rId1"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2.xml"/><Relationship Id="rId1" Type="http://schemas.openxmlformats.org/officeDocument/2006/relationships/image" Target="../media/image3.jpe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3.xml"/><Relationship Id="rId4" Type="http://schemas.openxmlformats.org/officeDocument/2006/relationships/image" Target="../media/image2.png"/><Relationship Id="rId3" Type="http://schemas.microsoft.com/office/2007/relationships/media" Target="../media/media8.mp3"/><Relationship Id="rId2" Type="http://schemas.openxmlformats.org/officeDocument/2006/relationships/audio" Target="../media/media8.mp3"/><Relationship Id="rId1" Type="http://schemas.openxmlformats.org/officeDocument/2006/relationships/image" Target="../media/image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4.xml"/><Relationship Id="rId1" Type="http://schemas.openxmlformats.org/officeDocument/2006/relationships/image" Target="../media/image3.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5.xml"/><Relationship Id="rId1" Type="http://schemas.openxmlformats.org/officeDocument/2006/relationships/image" Target="../media/image3.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6.xml"/><Relationship Id="rId1" Type="http://schemas.openxmlformats.org/officeDocument/2006/relationships/image" Target="../media/image3.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7.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09.xml"/><Relationship Id="rId4" Type="http://schemas.openxmlformats.org/officeDocument/2006/relationships/image" Target="../media/image4.png"/><Relationship Id="rId3" Type="http://schemas.openxmlformats.org/officeDocument/2006/relationships/tags" Target="../tags/tag108.xml"/><Relationship Id="rId2" Type="http://schemas.microsoft.com/office/2007/relationships/media" Target="../media/media9.mov"/><Relationship Id="rId1" Type="http://schemas.openxmlformats.org/officeDocument/2006/relationships/video" Target="../media/media9.mov"/></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0.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13.xml"/><Relationship Id="rId5" Type="http://schemas.openxmlformats.org/officeDocument/2006/relationships/image" Target="../media/image2.png"/><Relationship Id="rId4" Type="http://schemas.openxmlformats.org/officeDocument/2006/relationships/tags" Target="../tags/tag112.xml"/><Relationship Id="rId3" Type="http://schemas.microsoft.com/office/2007/relationships/media" Target="../media/audio1.wav"/><Relationship Id="rId2" Type="http://schemas.openxmlformats.org/officeDocument/2006/relationships/audio" Target="../media/audio1.wav"/><Relationship Id="rId1" Type="http://schemas.openxmlformats.org/officeDocument/2006/relationships/tags" Target="../tags/tag11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xml"/><Relationship Id="rId2" Type="http://schemas.openxmlformats.org/officeDocument/2006/relationships/tags" Target="../tags/tag68.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2.xml"/><Relationship Id="rId2" Type="http://schemas.openxmlformats.org/officeDocument/2006/relationships/tags" Target="../tags/tag69.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3.xml"/><Relationship Id="rId2" Type="http://schemas.openxmlformats.org/officeDocument/2006/relationships/tags" Target="../tags/tag70.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4.xml"/><Relationship Id="rId2" Type="http://schemas.openxmlformats.org/officeDocument/2006/relationships/tags" Target="../tags/tag7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41020" y="-29845"/>
            <a:ext cx="11295380" cy="691769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感恩南无释迦牟尼佛（三称）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感恩南无大慈大悲救苦救难广大灵感观世音菩萨摩诃萨（三称）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感恩师父盧軍宏臺長（一称）</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给自己念三遍心经</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请南无大慈大悲救苦救难广大灵感观世音菩萨慈悲，加持我XX正信正念，如理如法，修心修行，增上智慧。</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pic>
        <p:nvPicPr>
          <p:cNvPr id="2" name="观世音菩萨圣号（东方台博客下载）">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0" y="6509385"/>
            <a:ext cx="370205" cy="37846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19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p:cTn id="7" fill="hold" display="1">
                  <p:stCondLst>
                    <p:cond delay="indefinite"/>
                  </p:stCondLst>
                  <p:endCondLst>
                    <p:cond evt="onStopAudio">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524256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静下心来看念头。</a:t>
            </a: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我们修到最后要让心死神活，是真自由。</a:t>
            </a: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endPar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“心空神活”，那才是真正的自由。</a:t>
            </a:r>
            <a:r>
              <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心里再难过，但是精神很愉快，那是真正的自由。</a:t>
            </a: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Wenda20171103   35:34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关于“心死神活”的开示；不追求物欲代表境界提升</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女听众：师父，您在《白话佛法》里讲到，我们要修，修的是精神和意识上的东西，我们修到最后要让自己心死神活，心空神活，这样才是真自由。请师父慈悲开示一下。</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心死神活</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是什么？什么死？</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对物欲的，不要去追求它。知道这些东西都不会永远属于你的，你对它看死了。神活，精神活了。</a:t>
            </a:r>
            <a:endPar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1.关于“心死神活”的开示；不追求物欲代表境界提升wenda20171103_3534">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78205" y="957580"/>
            <a:ext cx="370840" cy="3556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Wenda20171103   35:34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对欲望的不追求代表着你境界的提升，“人到无求品自高”。</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去看一个女孩子，男朋友跟她谈恋爱的时候，“我什么都不要，我是嫁给你人，我又不是嫁给你的钱，又不是嫁给你的物，房屋”，那么人家男方看得起你。你真的，“你要给我多少钱我才嫁给你”，等到你拿到他钱了，你嫁给他了，他过一会儿又去找其他女人，你这人就不值钱，就值这点钱。“我给你这点钱满足你了，我这个物品就买回家了，买回家用完了我就扔掉了”。女人要做无价之宝，男人也要做无价之宝。</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Wenda20171103   35:34</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为什么做义工特别光荣啊？“我不要钱！”不要钱的人是最有地位的人。所以charity[慈善]，人家说做义工的人是境界最高的，是最受人家尊重的人。你看我们澳大利亚奥运会的时候，动员了两万多个义工，大家都去，不要钱，给人家发太阳油，给人家发帽子，维持秩序，在各个火车站……你看看给人家带来多好的印象啊，人家很尊重他们，他们全是义工（明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Wenda20190707  46:22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精神不愉快就会活在监牢中；要过意念关</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臺長：一个人的精神很重要，所以很多人物质再丰富，精神不愉快，活在监牢当中。</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人生要精神愉快，</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一个人精神上出问题了，就出问题了。希望大家一定要懂得，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解决心灵问题，首先要解决自己的思维问题，</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你思维错了，你精神想到的问题，理解力、思维力、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2.精神不愉快就会活在监牢中；要过意念关wenda20190707_4622">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81380" y="944245"/>
            <a:ext cx="383540" cy="37084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Wenda20190707  46:22</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概念性都会产生错误的。用佛法讲，就是“念关”，你意念的这个关要过得了。很多人意念关过不了，就产生很多的问题。所以希望大家要明白这个道理。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来信解答一百九十七</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空性与空相的区别是什么？什么叫执著于空相？</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问：空性与空相的区别是什么？什么叫执著于空相？执著于空相是不是可以理解为顽空？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另外我有一个想法，想请师父百忙中做一下指点：空性不是刻意追求而得，刻意地追求空性，明明没有达到空性的境界，拼命地说自己已经放空了，什么都不要。</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来信解答一百九十七</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就比如明明自己现在是需要钱买鱼放生，但是说我自己现在已经不要钱了，我已经空了，而且拼命地还要去做所谓的功德上面，把自己硬往空性上面套，明明自己是有空，却说成无空。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答：他举了个例子，没钱买鱼放生，他说他空了，不要钱了，不要钱去偷鱼啊？他的理解错了。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空了，是心空，本性空了，并不是在人间的东西空。</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来信解答一百九十七</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在人间可以有钱，但是这个钱不是追求的目的，而是可以放弃的，但并不是说已经放弃了。执著于空相，表面看上去这个事情空了。理解顽空，是不是这个空性还在？</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空性是一个境界，并不是人间的一个物质。</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这个理解完全不对。没有达到空性的境界，却说自己空了，指的是某些人有真正做法，明明自己需要钱放生，需要生活，他说我已经空了不需要了，这是表相而已，这是顽空。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来信解答一百九十七</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真正的空性是从内到外都要放空。</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举个例子，没有钱的人不能放生了吗？你去度了别人，别人去放生了，你是不是也放生了？自己没钱放生，但你度了100个人去放生了，你放生了没有？</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不要执著于顽空，并不是说一定要说自己空了、完全无我了。在人间可以拥有，但是不执著这些拥有的东西。</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635"/>
            <a:ext cx="11296800" cy="6917690"/>
          </a:xfrm>
          <a:prstGeom prst="rect">
            <a:avLst/>
          </a:prstGeom>
        </p:spPr>
        <p:txBody>
          <a:bodyPr vert="horz" lIns="90000" tIns="46800" rIns="90000" bIns="46800" rtlCol="0" anchor="ctr" anchorCtr="0">
            <a:normAutofit lnSpcReduction="2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lnSpc>
                <a:spcPct val="150000"/>
              </a:lnSpc>
            </a:pPr>
            <a:r>
              <a:rPr lang="zh-CN" altLang="en-US" sz="40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师父给世界佛友最后的叮咛</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世界佛友大家好！</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很久没有跟大家见面了，这一年时间师父很想念大家，师父心中时时挂念着每个孩子。你们都是心靈法門的火种，无论师父在哪里，师父永远在你们每个孩子的心里，观世音菩萨的慈悲永远普照着你们的心灵。师父很爱你们！希望你们坚持佛道，永不退转！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来信解答一百九十七</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他的理论就是说，“我要涅槃”，你以后到走的时候再涅槃，你现在说涅槃，你现在就去死吗？你现在涅槃不叫涅槃，是死，因为没开悟。开悟叫涅槃，不开悟就是死。</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另外，给大家讲</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提升心性。</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把自己的心和本性都要提升上来。就是说</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良心要好，心中要想好事情，多方面做善事，</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叫提升心性。要铲除心垢，铲除心垢就是铲除你心中的污垢、污泥浊水、肮脏的东西。什么事情是肮脏的？恨人家、嫉妒人家、挑拨离间，动不好的念头等等，这些都是肮脏的东西，全部都要把它铲除掉。</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铲除心垢之后你们才能得到清净心，叫圆佛陀缘，</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你们就圆了佛陀缘。大家要明白，</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圆佛陀缘分要有清净心，要铲除心垢，要提升心性，才能达到佛所要求众生做的修为。</a:t>
            </a: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524256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圆佛陀缘分要有清净心，要铲除心垢，要提升心性，才能达到佛所要求众生做的修为。</a:t>
            </a:r>
            <a:r>
              <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有了正确的心念，才能用心学佛，正确的修炼，达到佛菩萨的境界。</a:t>
            </a: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Wenda20180610A   11:38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如何理解“真正拉开孩子之间差距的不是成绩，而是心性”</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很多人发现：以前学校里成绩数一数二的，不一定现在在同学里过得最好，当时班上的后进生也并不是一定混得最差的。“一个人的能力决定了他飞得高不高，一个人的心性决定了他飞得远不远，真正拉开孩子之间差距的不是成绩，而是心性”。师父，如何理解这句话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3.如何理解“真正拉开孩子之间差距的不是成绩，而是心性”wenda20180610A_1138">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12165" y="902335"/>
            <a:ext cx="397510" cy="3562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Wenda20180610A   11:38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心性就是智慧力，智慧力就是心性——你心里的本性，本性造就了你的心，你的心又来自于本性，</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那么叫“心性”。</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智慧力是什么呢？</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一个人如果有心做任何事情，就会产生智慧。一个人本性当中的善良会增加你的般若，</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般若和智慧加在一起这个人就能成功。一个人心性不好，你怎么会成功呢？你怎么会有智慧呢？</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（不善良，根本没有般若是吧？）对啊，不善良的人……你看看哪一个成功的人不善良的？（对）虽然做生意的时候他是很厉害，</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Wenda20180610A   11:38</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但是他做了大老板之后，很多大老板都做慈善的，对不对啊？（对，是的）就是这样。很多一毛不拔的人，你说他能做大老板吗？（不可能，像比尔•盖茨、李嘉诚他们都在做慈善）对啊，他养多少人啊？他养几万个员工呢，这几万个员工靠他吃饭，他难道没功德吗？（对）几万个人又养了几万个家庭呢（对）他怎么没功德啊？所以这个事情是相辅相成的，一定要理解（明白）</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Shuohua20170728   01:56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用行持对治我执</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臺長语：</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去除我执心。</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用什么方法来对治我执？</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要记住：行持。</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行持是什么？要坚持修行、修心。行，就是我所有的行为，我坚持，</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坚持正念，坚持正信，然后持戒。在持戒的道路上不能有“我自己”，就叫行持。</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这样的话，你会拥有清净心，就</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把清净心拿回来了，就没有自我了。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4.用行持对治我执shuohua20170728_0156">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12165" y="956945"/>
            <a:ext cx="412115" cy="41211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Shuohua20170728   01:56</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“我一定要，我一定要……”这个一定会出事的，希望大家一定要懂得。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47:10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坚持修心度人、正信正念、一门精进；修心不是一时，是一世的</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男听众：师父好！我们今天出来弘法，很开心、很法喜【另一位听众】师父，让一个同修跟您说一说吧，您加持加持他，他也很发心的，是我们这儿的一个同修，儿子要参加中考，现在可能有一些阻碍。然后想让师父加持我们，能够好好弘法度人，带更多的同修到香港参加法会。</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5.坚持修心度人、正信正念、一门精进；修心不是一时，是一世的wenda20150426B_4710">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27405" y="910590"/>
            <a:ext cx="357505" cy="3302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5">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47:10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好好努力，做人做事凭良心，要好好地修。因为我们现在活在这个世界上不是孤独的，因为我们是有众生的（【另一位听众】师父，我是您的准弟子，准备明年去马来西亚拜师，请您加持一下我吧）好。还有什么问题吗？（【另一位听众】师父，我们出来以后，有个师兄打通电话，一下子有点心急。弟子想求师父加持我们能够更好地弘法度人）很好，你们是好孩子。你们如果虔诚的话，观世音菩萨都知道你们，你放心好了</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（是的。求师父给我们多多指点开示，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600" y="595630"/>
            <a:ext cx="11135360" cy="5909945"/>
          </a:xfrm>
          <a:prstGeom prst="rect">
            <a:avLst/>
          </a:prstGeom>
        </p:spPr>
        <p:txBody>
          <a:bodyPr vert="horz" lIns="90000" tIns="46800" rIns="90000" bIns="46800" rtlCol="0" anchor="ctr" anchorCtr="0">
            <a:no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lang="en-US" altLang="zh-CN"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师父十几年为了弘法，肉身消耗、背业很重，但是师父一直都在给你们加持。希望你们每天都能够好好学习师父的白话佛法和开示，依教奉行，严守戒律是成佛的基础。多多为众生真心付出，破除自身的我执我相，心中常念佛恩、国土恩、师恩、父母恩、众生恩；成佛的路上需要真心诚心、勇猛精进、心系众生、一心向佛的孩子。</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47:10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我们出来弘法度人中应该如何去发心？如何去更好地弘扬佛法？在我们有限的条件里能够更如理如法，更好地利益众生。求师父加持开示）非常好。好好努力，</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坚持修心度人，坚持能够让自己正信正念，一门精进。而且修心靠的不是一时的，要靠着一世的准备才能成功的。</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希望你们好好地修，师父跟你们接通电话就能加持的，你们现在身上很热，那么就是加持。而且因为你们本身自己有能量，</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47:10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所以只要跟师父一通电话，你们就能接到师父的能量，明白了吗？（感觉能量加持很大！）知道就好啦，呵呵……</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（师父，弟子在弘法度人中，之前修行有很多做得不如理不如法的，弟子向观世音菩萨、向恩师忏悔！请师父原谅！求菩萨原谅！）好好忏悔，一定要真心忏悔。</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600" b="0">
                <a:effectLst/>
                <a:latin typeface="楷体" panose="02010609060101010101" charset="-122"/>
                <a:ea typeface="楷体" panose="02010609060101010101" charset="-122"/>
                <a:cs typeface="楷体" panose="02010609060101010101" charset="-122"/>
                <a:sym typeface="可可唯自强者强" panose="020B0503020204020204" charset="-128"/>
              </a:rPr>
              <a:t>所以一个人活在这个世界上不是这么简单的，因为你的“心”菩萨感觉得到、看得到，所以</a:t>
            </a:r>
            <a:r>
              <a:rPr sz="26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真心学佛的人他就能够去除自己不好的“心”</a:t>
            </a:r>
            <a:endParaRPr sz="26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wenda20150426B  47:10</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（【众佛友齐声】感恩师父）谢谢大家，好好地度人、好好地救人，因为救人就是救人的灵魂，</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救人是最重要的，让一个人能够解脱，那就是你最崇高的一个精神境界</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（【众佛友齐声】我们一定好好努力，好好弘法度人。师父，多多加持我们，我们会经常出来的）好，放心，谢谢大家。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我们做人不要丧失自己生活的目标，我们不要成为别人的奴隶。</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要经常地反省自身所设定的人生目标。</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要经常想一想，我的人生目标是什么？</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我愿意弘法利生，我不愿意再浪费时间，我要将自己有限的生命投入到无限的弘法当中去，把自己有限的生命每天要运作起来，有时间就做功德，有时间就多付出。</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看看伟娜现在多开心。跟随师父这次出去弘法，回来后将近两年没有装好的机器，现在装好了，否则她损失还要大。这不就是弘法利生、自利利他吗？帮助了别人，也等于帮助了自己。她的孩子现在多好，也锻炼出来了，能独立工作了。家庭和睦了，机器装好了，你又去弘了法，</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看看你现在多开心啊，多圆满啊，你不就是圆了佛陀缘了吗？以后要好好修呀。你们差得远了。你们真的是福气啊，末法时期能得闻佛法，不知道是哪一辈子修到的这个缘分？如果能被师父讲就是帮你消业障呀。所以要经常反省人生的目标，我到底活得对不对啊？我是不是在浪费时间啊？我是不是在浪费生命啊？我要让自己活得有方向、有理想，活在人间有尊严、有目标。</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你们救度了众生，佛菩萨就会救度你们。</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你们能听懂吗？</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要修身养性，修自己的身体，好好地调养自己的本性。如果学佛不修心，就等于不学佛。</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说我天天磕头呀，我学佛了，但不修心，你就等于不学佛，没有用的。</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一定要修自己的心。师父告诉你们一句话，叫</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“众生皆必朽”</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也就是说只要你是人身，是人，你很快就会腐朽了，就像一块木头一样会烂掉的。你今天看见她很漂亮，看见她很好，你明天看见她很难过又不开心了；等到她成老太婆的时候，你看见她就是骷髅头一个。这位周妈妈年轻时的照片你们看过没有呀？也是一个很漂亮的女人。而现在呢？这就是“众生皆必朽”。总归一天，再好的木头到后来也会腐朽的，再好的钢铁，你们有时候买的什么不锈钢的东西在家里用的时间长了不也就朽了？对不对？所以</a:t>
            </a:r>
            <a:r>
              <a:rPr sz="2700">
                <a:effectLst/>
                <a:latin typeface="黑体" panose="02010609060101010101" charset="-122"/>
                <a:ea typeface="黑体" panose="02010609060101010101" charset="-122"/>
                <a:cs typeface="黑体" panose="02010609060101010101" charset="-122"/>
                <a:sym typeface="可可唯自强者强" panose="020B0503020204020204" charset="-128"/>
              </a:rPr>
              <a:t>生命是短暂的。</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生命实在是太短暂了。想通了，不就明白了。</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如果不是观世音菩萨救周先生，周太太现在可能就是一个人了。明年的这个时候周太太也不知道在不在了？就这么简单。生活是磨练，</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学佛是心念。心念正，因果正；心念不正，报应速至。修心就是修念。</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有了正确的心念，才能用心学佛，正确的修炼，达到佛菩萨的境界。</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318885"/>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2760" y="712470"/>
            <a:ext cx="11541760" cy="5242560"/>
          </a:xfrm>
          <a:prstGeom prst="rect">
            <a:avLst/>
          </a:prstGeo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150000"/>
              </a:lnSpc>
            </a:pPr>
            <a:r>
              <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要经常地反省自身所设定的人生目标。</a:t>
            </a:r>
            <a:r>
              <a:rPr lang="zh-CN" altLang="en-US" sz="32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学佛是心念。心念正，因果正；心念不正，报应速至。修心就是修念。</a:t>
            </a:r>
            <a:r>
              <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有了正确的心念，才能用心学佛，正确的修炼，达到佛菩萨的境界。</a:t>
            </a:r>
            <a:endParaRPr lang="zh-CN" altLang="en-US" sz="32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shuohua20150327  24:09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1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正信、正念、正法、正道、正时，才能时刻保持正能量</a:t>
            </a:r>
            <a:endParaRPr sz="32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听众：怎么做才能时刻保持正能量，请师父慈悲开示。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答：就是</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正信、正念、正法、正道、正时，</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也就是说一个人脑子里都是正的东西。脑子都是正的东西，你这个人就不会做错事情。</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正的东西很重要，“正”是什么？“正”就是我时刻脑子里没把人家想坏，</a:t>
            </a: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我这个人时刻把人家想成好人，</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6.正信、正念、正法、正道、正时，才能时刻保持正能量shuohua20150327_2404">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840105" y="958215"/>
            <a:ext cx="370205" cy="32956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3">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shuohua20150327  24:09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1">
                    <a:lumMod val="75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我把别人都当成自己的亲人，觉得人家每做一件事情都是为我好的。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你这样的话，就正了。你这种人就不会害人，不会怕人家，因为你感觉很亲切，你心里永远是温暖的，就算人家是冰冷的，但是你用温暖的心去不断靠近别人的冰冷，最后你把冰会融化掉的，时间长一点短一点的问题。</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一个人自我心态可以控制周围的环境，一个人的心态是最重要的。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如果一个人自己控制不住自己心态，你就慢慢地失去了常态，对正常的事情、事物的发展，因为你控制不住，就会造成很多的麻烦，</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561340" y="-635"/>
            <a:ext cx="11195050" cy="6917690"/>
          </a:xfrm>
          <a:prstGeom prst="rect">
            <a:avLst/>
          </a:prstGeom>
        </p:spPr>
        <p:txBody>
          <a:bodyPr vert="horz" lIns="90000" tIns="46800" rIns="90000" bIns="46800" rtlCol="0" anchor="ctr" anchorCtr="0">
            <a:normAutofit lnSpcReduction="10000"/>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释迦牟尼佛、观世音菩萨和师父会永远加持保佑每个正信正念的好孩子，佛法的传承靠每个佛子薪火相传，师父会引领你们到达彼岸。希望你们珍惜末法时期最后一班法船，众生的苦就是师父的苦，师父愿你们一世修成报佛恩！</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just">
              <a:lnSpc>
                <a:spcPct val="150000"/>
              </a:lnSpc>
            </a:pP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师父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r>
              <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2021年11月5日 </a:t>
            </a: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ctr"/>
            <a:endParaRPr lang="zh-CN" altLang="en-US" sz="3200" b="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shuohua20150327  24:09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会出很多的事情。明白了吗？（明白了，师父）</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Wenda20200221  34:53</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1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凡是正念、正心，都会得到菩萨的保佑</a:t>
            </a:r>
            <a:endParaRPr sz="31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问：常说要发大愿，请问师父，这个“发”字是代表“圆发三心”中的三心吗？至诚心、深心和回向发愿心？在发大愿的时候，如何避免执著于大愿带来的功德和修行上的急功近利？</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答：你记住，不管你发什么心，</a:t>
            </a: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只要发的正念、正心，一定会得到菩萨保佑的，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这是没关系的。</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2" name="7.凡是正念、正心，都会得到菩萨的保佑wenda20200221_3453">
            <a:hlinkClick r:id="" action="ppaction://media"/>
          </p:cNvPr>
          <p:cNvPicPr/>
          <p:nvPr>
            <a:audioFile r:link="rId2"/>
            <p:extLst>
              <p:ext uri="{DAA4B4D4-6D71-4841-9C94-3DE7FCFB9230}">
                <p14:media xmlns:p14="http://schemas.microsoft.com/office/powerpoint/2010/main" r:embed="rId3"/>
              </p:ext>
            </p:extLst>
          </p:nvPr>
        </p:nvPicPr>
        <p:blipFill>
          <a:blip r:embed="rId4"/>
          <a:stretch>
            <a:fillRect/>
          </a:stretch>
        </p:blipFill>
        <p:spPr>
          <a:xfrm>
            <a:off x="919480" y="970915"/>
            <a:ext cx="342265" cy="32829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2"/>
                </p:tgtEl>
              </p:cMediaNode>
            </p:audi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Wenda20200221  34:53</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不管你发什么心，主要是心最重要。</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a:effectLst/>
                <a:latin typeface="楷体" panose="02010609060101010101" charset="-122"/>
                <a:ea typeface="楷体" panose="02010609060101010101" charset="-122"/>
                <a:cs typeface="楷体" panose="02010609060101010101" charset="-122"/>
                <a:sym typeface="可可唯自强者强" panose="020B0503020204020204" charset="-128"/>
              </a:rPr>
              <a:t>你任何的愿力没有心做主的话，你发出来的愿都是空愿，没用的</a:t>
            </a: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（好的，就是一切都要心正）嗯。</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解答来信疑惑（四百一十九）2020-10-09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lang="en-US" sz="26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r>
              <a:rPr sz="31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rPr>
              <a:t>人的能量都是靠的心。心有心力。</a:t>
            </a:r>
            <a:endParaRPr sz="3100">
              <a:solidFill>
                <a:schemeClr val="accent4">
                  <a:lumMod val="50000"/>
                </a:schemeClr>
              </a:solidFill>
              <a:effectLst/>
              <a:latin typeface="黑体" panose="02010609060101010101" charset="-122"/>
              <a:ea typeface="黑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问：在念经的时候，意念看到自己的莲花，当专心念诵经文的时候，会有水珠从莲花瓣上流下来滴落进莲花池里，这就好像是念经功德力的水珠类似于极乐世界七宝池的八功德水一样。请问，此类脑子里出现的画面是属实吗？</a:t>
            </a: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b="0">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dist">
              <a:lnSpc>
                <a:spcPct val="150000"/>
              </a:lnSpc>
            </a:pPr>
            <a:r>
              <a:rPr sz="2700" b="0">
                <a:effectLst/>
                <a:latin typeface="楷体" panose="02010609060101010101" charset="-122"/>
                <a:ea typeface="楷体" panose="02010609060101010101" charset="-122"/>
                <a:cs typeface="楷体" panose="02010609060101010101" charset="-122"/>
                <a:sym typeface="可可唯自强者强" panose="020B0503020204020204" charset="-128"/>
              </a:rPr>
              <a:t>答：连西方极乐世界都是幻化出来的。我们做梦真实吗？都是真实的，但也是幻化的。你能懂得这点就懂得佛法真谛了。</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lang="en-US" altLang="zh-CN" sz="2000">
                <a:solidFill>
                  <a:schemeClr val="bg1">
                    <a:lumMod val="75000"/>
                  </a:schemeClr>
                </a:solidFill>
                <a:effectLst/>
                <a:latin typeface="黑体" panose="02010609060101010101" charset="-122"/>
                <a:ea typeface="黑体" panose="02010609060101010101" charset="-122"/>
                <a:cs typeface="黑体" panose="02010609060101010101" charset="-122"/>
                <a:sym typeface="+mn-ea"/>
              </a:rPr>
              <a:t>解答来信疑惑（四百一十九）2020-10-09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93090" y="780415"/>
            <a:ext cx="11341100" cy="548195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只要心到、意到，心中觉得这是七宝池八功德水，你就能体验到七宝池八功德水的能量。人的能量都是靠的心。心有心力。</a:t>
            </a: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50000"/>
              </a:lnSpc>
            </a:pPr>
            <a:endParaRPr sz="27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
        <p:nvSpPr>
          <p:cNvPr id="6" name="文本框 5"/>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相关开示</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 y="6427470"/>
            <a:ext cx="12142470" cy="368300"/>
          </a:xfrm>
          <a:prstGeom prst="rect">
            <a:avLst/>
          </a:prstGeom>
          <a:noFill/>
        </p:spPr>
        <p:txBody>
          <a:bodyPr wrap="square" rtlCol="0">
            <a:spAutoFit/>
          </a:bodyPr>
          <a:p>
            <a:pPr algn="ct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智慧法语</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
        <p:nvSpPr>
          <p:cNvPr id="3" name="标题 1"/>
          <p:cNvSpPr>
            <a:spLocks noGrp="1"/>
          </p:cNvSpPr>
          <p:nvPr/>
        </p:nvSpPr>
        <p:spPr>
          <a:xfrm>
            <a:off x="497205" y="274955"/>
            <a:ext cx="11231880" cy="615061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我们修到最后要让心死神活，是真自由。.....“心空神活”，那才是真正的自由。</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圆佛陀缘分要有清净心，要铲除心垢，要提升心性，才能达到佛所要求众生做的修为。</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 </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r>
              <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rPr>
              <a:t>学佛是心念。心念正，因果正；心念不正，报应速至。修心就是修念。</a:t>
            </a: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a:p>
            <a:pPr algn="l">
              <a:lnSpc>
                <a:spcPct val="100000"/>
              </a:lnSpc>
            </a:pPr>
            <a:endParaRPr sz="2500">
              <a:solidFill>
                <a:schemeClr val="accent4">
                  <a:lumMod val="50000"/>
                </a:schemeClr>
              </a:solidFill>
              <a:effectLst/>
              <a:latin typeface="楷体" panose="02010609060101010101" charset="-122"/>
              <a:ea typeface="楷体" panose="02010609060101010101" charset="-122"/>
              <a:cs typeface="楷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视频开示 第31集 提起正念 远离欺骗</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3" name="8.视频开示 第31集 提起正念 远离欺骗">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0"/>
            <a:ext cx="12192000" cy="685800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video fullScrn="0">
              <p:cMediaNode vol="90000">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视频开示 第31集 提起正念 远离欺骗</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想在人间有缘分、有福分、有贵人，就要广结善缘</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；想要修心修道，修出六道，就要提起正念。</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什么叫正念？</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正念就是你的菩提心和慈悲心。</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所以要遵照佛陀的教义，尊重观世音菩萨的慈悲，在人间积福积德，在人间广结善缘，在人间救度众生，你才能一世修成，永断轮回。</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广播讲座 心念无相 五蕴即空 20120219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custDataLst>
              <p:tags r:id="rId1"/>
            </p:custDataLst>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lang="en-US" sz="2700" b="0">
                <a:effectLst/>
                <a:latin typeface="黑体" panose="02010609060101010101" charset="-122"/>
                <a:ea typeface="黑体" panose="02010609060101010101" charset="-122"/>
                <a:cs typeface="黑体" panose="02010609060101010101" charset="-122"/>
                <a:sym typeface="可可唯自强者强" panose="020B0503020204020204" charset="-128"/>
              </a:rPr>
              <a:t>   </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我们说</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无起心动念之念相，</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也就是说，</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你没有起心动念，实际上你的心是在自然地默念，</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因为我们的心真的要动起来，我们的念才会跟上来，我们的心是正的念经，那么我们的念头也会随之而用正。</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产生的念头叫正念，那么这样不停地念经，就会念念无间。</a:t>
            </a: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无间是什么意思呢？就是说，当你的嘴巴里没有念经的时候，实际上就像我们说的惯性一样，有时候汽车没有加油，它还在往前走，自行车踩几下，你一直让它滑行，实际上也是在往前走。所以，念念无间是什么意思呢？就是你念一念，你停了，</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实际上你在做其它工作的时候，大悲咒、心念经等念经文在你的心里还在不断地运作，</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pic>
        <p:nvPicPr>
          <p:cNvPr id="6" name="9.广播讲座 心念无相 五蕴即空 20120219">
            <a:hlinkClick r:id="" action="ppaction://media"/>
          </p:cNvPr>
          <p:cNvPicPr/>
          <p:nvPr>
            <a:audi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772160" y="917575"/>
            <a:ext cx="370840" cy="32575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audio>
              <p:cMediaNode vol="90000" numSld="2">
                <p:cTn id="2" fill="hold" display="1">
                  <p:stCondLst>
                    <p:cond delay="indefinite"/>
                  </p:stCondLst>
                  <p:endCondLst>
                    <p:cond evt="onStopAudio">
                      <p:tgtEl>
                        <p:sldTgt/>
                      </p:tgtEl>
                    </p:cond>
                  </p:endCondLst>
                </p:cTn>
                <p:tgtEl>
                  <p:spTgt spid="6"/>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additive="base">
                                        <p:cTn id="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86690" y="418465"/>
            <a:ext cx="11920220" cy="398780"/>
          </a:xfrm>
          <a:prstGeom prst="rect">
            <a:avLst/>
          </a:prstGeom>
          <a:noFill/>
        </p:spPr>
        <p:txBody>
          <a:bodyPr wrap="square" rtlCol="0">
            <a:spAutoFit/>
          </a:bodyPr>
          <a:p>
            <a:pPr algn="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r>
              <a:rPr sz="2000">
                <a:solidFill>
                  <a:schemeClr val="bg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广播讲座 心念无相 五蕴即空 20120219</a:t>
            </a:r>
            <a:r>
              <a:rPr lang="zh-CN" sz="2000">
                <a:solidFill>
                  <a:schemeClr val="bg1">
                    <a:lumMod val="75000"/>
                  </a:schemeClr>
                </a:solidFill>
                <a:effectLst/>
                <a:latin typeface="黑体" panose="02010609060101010101" charset="-122"/>
                <a:ea typeface="黑体" panose="02010609060101010101" charset="-122"/>
                <a:sym typeface="可可唯自强者强" panose="020B0503020204020204" charset="-128"/>
              </a:rPr>
              <a:t>】</a:t>
            </a:r>
            <a:endParaRPr lang="zh-CN" altLang="en-US" sz="2000">
              <a:solidFill>
                <a:schemeClr val="bg1">
                  <a:lumMod val="75000"/>
                </a:schemeClr>
              </a:solidFill>
              <a:effectLst/>
              <a:latin typeface="黑体" panose="02010609060101010101" charset="-122"/>
              <a:ea typeface="黑体" panose="02010609060101010101" charset="-122"/>
              <a:sym typeface="可可唯自强者强" panose="020B0503020204020204" charset="-128"/>
            </a:endParaRPr>
          </a:p>
        </p:txBody>
      </p:sp>
      <p:sp>
        <p:nvSpPr>
          <p:cNvPr id="3" name="标题 1"/>
          <p:cNvSpPr>
            <a:spLocks noGrp="1"/>
          </p:cNvSpPr>
          <p:nvPr/>
        </p:nvSpPr>
        <p:spPr>
          <a:xfrm>
            <a:off x="508000" y="734695"/>
            <a:ext cx="11355070" cy="5450840"/>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那也就是说，你已經达到了念念无间的境界了，这种境界是殊不易得啊，是殊胜根本不容易得到的。因为你念經，等于像自然的，念的时候等于加油，不念的时候呢，它也在往前走，像汽车一样在滑行，</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这种境界等于你24小时都在念經。</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r>
              <a:rPr sz="2700" b="0">
                <a:effectLst/>
                <a:latin typeface="黑体" panose="02010609060101010101" charset="-122"/>
                <a:ea typeface="黑体" panose="02010609060101010101" charset="-122"/>
                <a:cs typeface="黑体" panose="02010609060101010101" charset="-122"/>
                <a:sym typeface="可可唯自强者强" panose="020B0503020204020204" charset="-128"/>
              </a:rPr>
              <a:t>所以，对于一个修心的人来说，他不能在没有念经的时候动坏脑筋、做坏事，这样的话，你才会越修越好，这就是学佛念经的一种殊胜之处。</a:t>
            </a: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150000"/>
              </a:lnSpc>
            </a:pPr>
            <a:endParaRPr sz="2700" b="0">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25400" y="6374765"/>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实修链接</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          </a:t>
            </a:r>
            <a:endPar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865505"/>
            <a:ext cx="12191365" cy="2984500"/>
          </a:xfrm>
          <a:prstGeom prst="rect">
            <a:avLst/>
          </a:prstGeom>
        </p:spPr>
        <p:txBody>
          <a:bodyPr vert="horz" lIns="90000" tIns="46800" rIns="90000" bIns="46800" rtlCol="0" anchor="ctr" anchorCtr="0">
            <a:normAutofit/>
            <a:scene3d>
              <a:camera prst="orthographicFront"/>
              <a:lightRig rig="soft" dir="t">
                <a:rot lat="0" lon="0" rev="15600000"/>
              </a:lightRig>
            </a:scene3d>
            <a:sp3d extrusionH="57150" prstMaterial="softEdge">
              <a:bevelT w="25400" h="38100"/>
            </a:sp3d>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br>
              <a:rPr lang="zh-CN" altLang="en-US" sz="5400" b="0">
                <a:solidFill>
                  <a:schemeClr val="accent4">
                    <a:lumMod val="50000"/>
                  </a:schemeClr>
                </a:solidFill>
                <a:effectLst/>
                <a:latin typeface="华康圆体W8" panose="020F0809000000000000" charset="-122"/>
                <a:ea typeface="华康圆体W8" panose="020F0809000000000000" charset="-122"/>
                <a:sym typeface="可可唯自强者强" panose="020B0503020204020204" charset="-128"/>
              </a:rPr>
            </a:br>
            <a:r>
              <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rPr>
              <a:t>心念是善恶的起源</a:t>
            </a:r>
            <a:endParaRPr lang="zh-CN" altLang="en-US" sz="5400" b="0">
              <a:solidFill>
                <a:schemeClr val="accent4">
                  <a:lumMod val="50000"/>
                </a:schemeClr>
              </a:solidFill>
              <a:effectLst/>
              <a:latin typeface="黑体" panose="02010609060101010101" charset="-122"/>
              <a:ea typeface="黑体" panose="02010609060101010101" charset="-122"/>
              <a:sym typeface="可可唯自强者强" panose="020B0503020204020204" charset="-128"/>
            </a:endParaRPr>
          </a:p>
        </p:txBody>
      </p:sp>
      <p:sp>
        <p:nvSpPr>
          <p:cNvPr id="6" name="文本框 5"/>
          <p:cNvSpPr txBox="1"/>
          <p:nvPr/>
        </p:nvSpPr>
        <p:spPr>
          <a:xfrm>
            <a:off x="-139700" y="4022725"/>
            <a:ext cx="12142470" cy="39878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gn="ctr"/>
            <a:r>
              <a:rPr lang="en-US" altLang="zh-CN" sz="2000">
                <a:solidFill>
                  <a:schemeClr val="accent4">
                    <a:lumMod val="50000"/>
                  </a:schemeClr>
                </a:solidFill>
                <a:effectLst/>
                <a:latin typeface="华康圆体W8" panose="020F0809000000000000" charset="-122"/>
                <a:ea typeface="华康圆体W8" panose="020F0809000000000000" charset="-122"/>
              </a:rPr>
              <a:t> </a:t>
            </a:r>
            <a:r>
              <a:rPr lang="en-US" altLang="zh-CN" sz="2000">
                <a:solidFill>
                  <a:schemeClr val="accent4">
                    <a:lumMod val="50000"/>
                  </a:schemeClr>
                </a:solidFill>
                <a:effectLst/>
                <a:latin typeface="黑体" panose="02010609060101010101" charset="-122"/>
                <a:ea typeface="黑体" panose="02010609060101010101" charset="-122"/>
                <a:cs typeface="黑体" panose="02010609060101010101" charset="-122"/>
              </a:rPr>
              <a:t> </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《白话佛法·第</a:t>
            </a:r>
            <a:r>
              <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rPr>
              <a:t>四册》第三十九篇</a:t>
            </a:r>
            <a:endParaRPr lang="zh-CN" altLang="en-US" sz="2000" b="1">
              <a:solidFill>
                <a:schemeClr val="accent4">
                  <a:lumMod val="50000"/>
                </a:schemeClr>
              </a:solidFill>
              <a:effectLst/>
              <a:latin typeface="黑体" panose="02010609060101010101" charset="-122"/>
              <a:ea typeface="黑体" panose="02010609060101010101" charset="-122"/>
              <a:cs typeface="黑体" panose="02010609060101010101"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1"/>
          <p:cNvSpPr>
            <a:spLocks noGrp="1"/>
          </p:cNvSpPr>
          <p:nvPr/>
        </p:nvSpPr>
        <p:spPr>
          <a:xfrm>
            <a:off x="349200" y="58575"/>
            <a:ext cx="11545200" cy="626300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ctr">
              <a:lnSpc>
                <a:spcPct val="200000"/>
              </a:lnSpc>
            </a:pPr>
            <a:r>
              <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结束语 </a:t>
            </a:r>
            <a:endParaRPr sz="35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本次共修如有不如理不如法的地方，请南无释迦牟尼佛，南无观世音菩萨，恩师盧軍宏臺長，龙天护法慈悲原谅，给我们智慧。加持我们正信正念、如理如法的修心修行，破一品无明，证一分法身！ </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l">
              <a:lnSpc>
                <a:spcPct val="200000"/>
              </a:lnSpc>
            </a:pP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200000"/>
              </a:lnSpc>
            </a:pPr>
            <a:r>
              <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感恩南无释迦牟尼佛！感恩南无观世音菩萨！感恩师父！感恩大家！</a:t>
            </a:r>
            <a:endParaRPr sz="2700" b="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静下心来看念头。</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也就是说对世界上的任何事情，自己不好的念头也好，好的念头也好，必须静下心来检查自己的意念到底对否？当一个人心静下来的时候，他就会看到自己的念头了；当一个人心静不下来的时候，就看不到自己自身的念头了。这是什么道理呢？很简单，告诉你们，也就是说当一个人念头很杂的时候，如果他能冷静、冷静，他就能想到我到底在想些什么？我这个念头到底是在想什么？我做得对不对？所以你冷静下来了，你才能看见自己的念头。</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我们修到最后要让心死神活，是真自由。</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你的心是人间之心，要把它死掉，心中不想什么事情了，放下来了；而我的精神是活的。</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精神是什么？精神就是灵魂。灵魂活着的人他是真的活着；而肉体活着的人，那就是行尸走肉。大家听得懂吗？所以学佛人必须要心死神活。神就是精神。比如周先生的事情，如果他觉得他这个病没救了，他就是心死了，神也死了。明白吗？现在他心想明白了，不去想了，心没有了，但是他的神是活的，因为他的精神不死，而且他活得很自在。因为他用精神、灵魂来控制着他的病情，来控制着他的肉体。所以师父把这句“心死神活”的话改成第二句话叫</a:t>
            </a:r>
            <a:r>
              <a:rPr sz="2700">
                <a:solidFill>
                  <a:schemeClr val="accent4">
                    <a:lumMod val="50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“心空神活”，那才是真正的自由。</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心里再难过，但是精神很愉快，那是真正的自由。</a:t>
            </a:r>
            <a:endPar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a:p>
            <a:pPr algn="just">
              <a:lnSpc>
                <a:spcPct val="150000"/>
              </a:lnSpc>
            </a:pP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di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现在的人实际上丧失了自己很多的生活的目标，成为别人的奴隶。现在众生为钱所迷，为钱活着。因为你生活没有目标，你就是混日子，你就不知道怎么活在这个世界上。你天天在混日子，你就成为物欲的奴隶。因为你今天打工就是为了买一个名牌包，所以就拼命地打工赚钱。想一想，你今天赚钱到底是为了什么？千万不要成为物欲的奴隶，也不要成为别人的奴隶。你为人家活着就是人家的奴隶。我为了他活着，我为了自己的孩子而活着，这不就是人家的奴隶吗？孩子前世是你的谁谁谁你不知道，但是你这辈子是不停地在还债，你知道不知道？这就叫道理。你还了一辈子孩子的债，</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a:xfrm>
          <a:off x="0" y="0"/>
          <a:ext cx="0" cy="0"/>
          <a:chOff x="0" y="0"/>
          <a:chExt cx="0" cy="0"/>
        </a:xfrm>
      </p:grpSpPr>
      <p:sp>
        <p:nvSpPr>
          <p:cNvPr id="4" name="标题 1"/>
          <p:cNvSpPr>
            <a:spLocks noGrp="1"/>
          </p:cNvSpPr>
          <p:nvPr/>
        </p:nvSpPr>
        <p:spPr>
          <a:xfrm>
            <a:off x="349250" y="334645"/>
            <a:ext cx="11540490" cy="5934075"/>
          </a:xfrm>
          <a:prstGeom prst="rect">
            <a:avLst/>
          </a:prstGeom>
        </p:spPr>
        <p:txBody>
          <a:bodyPr vert="horz" lIns="90000" tIns="46800" rIns="90000" bIns="46800" rtlCol="0" anchor="ctr" anchorCtr="0">
            <a:noAutofit/>
          </a:bodyPr>
          <a:lst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a:lstStyle>
          <a:p>
            <a:pPr algn="just">
              <a:lnSpc>
                <a:spcPct val="150000"/>
              </a:lnSpc>
            </a:pP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你还完了吗？一辈子也还不完，又造新业。</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这种业债是累世积累的，并不是靠一世能还完的。</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实际上师父都看见了，都是你过去欠的，你们看不到。</a:t>
            </a:r>
            <a:r>
              <a:rPr sz="270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现在的很多亲人都是冤家来的。哪有什么对错，都是因果。</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就是跟随师父学佛的那些弟子也好，那些信众也好，你知道有多少是在天上跟着师父学过的？师父是他们的老师，你们知道吗？这次在欧洲有很多，而且他们做梦都做到了。都是前世的缘分，多不容易呀。</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师父在末法时期，能够让这么多的人开悟，能够救度这么多的众生，</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你们想象一下，这是一辈子的吗？是一天一时的吗？</a:t>
            </a:r>
            <a:r>
              <a:rPr sz="2700">
                <a:solidFill>
                  <a:schemeClr val="accent1">
                    <a:lumMod val="75000"/>
                  </a:schemeClr>
                </a:solidFill>
                <a:effectLst/>
                <a:latin typeface="黑体" panose="02010609060101010101" charset="-122"/>
                <a:ea typeface="黑体" panose="02010609060101010101" charset="-122"/>
                <a:cs typeface="黑体" panose="02010609060101010101" charset="-122"/>
                <a:sym typeface="可可唯自强者强" panose="020B0503020204020204" charset="-128"/>
              </a:rPr>
              <a:t>是不知道修了多少世得来的，</a:t>
            </a:r>
            <a:r>
              <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rPr>
              <a:t>大家要好生珍惜。</a:t>
            </a:r>
            <a:endParaRPr sz="2700" b="0">
              <a:solidFill>
                <a:schemeClr val="tx1"/>
              </a:solidFill>
              <a:effectLst/>
              <a:latin typeface="黑体" panose="02010609060101010101" charset="-122"/>
              <a:ea typeface="黑体" panose="02010609060101010101" charset="-122"/>
              <a:cs typeface="黑体" panose="02010609060101010101" charset="-122"/>
              <a:sym typeface="可可唯自强者强" panose="020B0503020204020204" charset="-128"/>
            </a:endParaRPr>
          </a:p>
        </p:txBody>
      </p:sp>
      <p:sp>
        <p:nvSpPr>
          <p:cNvPr id="2" name="文本框 1"/>
          <p:cNvSpPr txBox="1"/>
          <p:nvPr/>
        </p:nvSpPr>
        <p:spPr>
          <a:xfrm>
            <a:off x="0" y="6336000"/>
            <a:ext cx="12142470" cy="368300"/>
          </a:xfrm>
          <a:prstGeom prst="rect">
            <a:avLst/>
          </a:prstGeom>
          <a:noFill/>
        </p:spPr>
        <p:txBody>
          <a:bodyPr wrap="square" rtlCol="0">
            <a:spAutoFit/>
          </a:bodyPr>
          <a:p>
            <a:pPr algn="ct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《白话佛法·第</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四册》第三十九篇</a:t>
            </a:r>
            <a:r>
              <a:rPr lang="en-US" altLang="zh-CN">
                <a:solidFill>
                  <a:schemeClr val="bg1">
                    <a:lumMod val="75000"/>
                  </a:schemeClr>
                </a:solidFill>
                <a:effectLst/>
                <a:latin typeface="黑体" panose="02010609060101010101" charset="-122"/>
                <a:ea typeface="黑体" panose="02010609060101010101" charset="-122"/>
                <a:cs typeface="黑体" panose="02010609060101010101" charset="-122"/>
              </a:rPr>
              <a:t>·</a:t>
            </a:r>
            <a:r>
              <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rPr>
              <a:t>原文</a:t>
            </a:r>
            <a:endParaRPr lang="zh-CN" altLang="en-US">
              <a:solidFill>
                <a:schemeClr val="bg1">
                  <a:lumMod val="75000"/>
                </a:schemeClr>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MEDIACOVER_FLAG" val="1"/>
  <p:tag name="KSO_WM_UNIT_MEDIACOVER_BTN_STATE" val="1"/>
  <p:tag name="KSO_WM_UNIT_MEDIACOVER_BTNRECT" val="9098*4898*1003*1003"/>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BEAUTIFY_FLAG" val="#wm#"/>
  <p:tag name="KSO_WM_TEMPLATE_CATEGORY" val="custom"/>
  <p:tag name="KSO_WM_TEMPLATE_INDEX" val="20205176"/>
</p:tagLst>
</file>

<file path=ppt/tags/tag116.xml><?xml version="1.0" encoding="utf-8"?>
<p:tagLst xmlns:p="http://schemas.openxmlformats.org/presentationml/2006/main">
  <p:tag name="COMMONDATA" val="eyJoZGlkIjoiM2M3ZTRkYjgwMTJkMzhiODRiMDQwYmM5ODcxMWRlOTEifQ=="/>
  <p:tag name="KSO_WPP_MARK_KEY" val="c0c10cd8-420c-4672-8cc6-f2572d417625"/>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9274</Words>
  <Application>WPS 演示</Application>
  <PresentationFormat>宽屏</PresentationFormat>
  <Paragraphs>424</Paragraphs>
  <Slides>50</Slides>
  <Notes>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50</vt:i4>
      </vt:variant>
    </vt:vector>
  </HeadingPairs>
  <TitlesOfParts>
    <vt:vector size="63" baseType="lpstr">
      <vt:lpstr>Arial</vt:lpstr>
      <vt:lpstr>宋体</vt:lpstr>
      <vt:lpstr>Wingdings</vt:lpstr>
      <vt:lpstr>微软雅黑</vt:lpstr>
      <vt:lpstr>Wingdings</vt:lpstr>
      <vt:lpstr>楷体</vt:lpstr>
      <vt:lpstr>可可唯自强者强</vt:lpstr>
      <vt:lpstr>Yu Gothic UI</vt:lpstr>
      <vt:lpstr>华康圆体W8</vt:lpstr>
      <vt:lpstr>黑体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211</cp:revision>
  <dcterms:created xsi:type="dcterms:W3CDTF">2019-06-19T02:08:00Z</dcterms:created>
  <dcterms:modified xsi:type="dcterms:W3CDTF">2023-04-06T08:08:34Z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FFBF1A6DD4764C2E8F61C9EF1BA73731</vt:lpwstr>
  </property>
</Properties>
</file>