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309" r:id="rId3"/>
    <p:sldId id="310" r:id="rId4"/>
    <p:sldId id="311" r:id="rId5"/>
    <p:sldId id="312" r:id="rId6"/>
    <p:sldId id="370" r:id="rId7"/>
    <p:sldId id="2411" r:id="rId8"/>
    <p:sldId id="2412" r:id="rId9"/>
    <p:sldId id="2413" r:id="rId10"/>
    <p:sldId id="2414" r:id="rId11"/>
    <p:sldId id="2415" r:id="rId12"/>
    <p:sldId id="2428" r:id="rId13"/>
    <p:sldId id="2429" r:id="rId14"/>
    <p:sldId id="2430" r:id="rId15"/>
    <p:sldId id="2435" r:id="rId16"/>
    <p:sldId id="2434" r:id="rId17"/>
    <p:sldId id="2433" r:id="rId18"/>
    <p:sldId id="2416" r:id="rId19"/>
    <p:sldId id="2417" r:id="rId20"/>
    <p:sldId id="2418" r:id="rId21"/>
    <p:sldId id="2421" r:id="rId22"/>
    <p:sldId id="2422" r:id="rId23"/>
    <p:sldId id="2425" r:id="rId24"/>
    <p:sldId id="2427" r:id="rId25"/>
    <p:sldId id="367" r:id="rId26"/>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25.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5" name="页脚占位符 4"/>
          <p:cNvSpPr>
            <a:spLocks noGrp="1"/>
          </p:cNvSpPr>
          <p:nvPr>
            <p:ph type="ftr" sz="quarter" idx="11"/>
          </p:nvPr>
        </p:nvSpPr>
        <p:spPr>
          <a:xfrm>
            <a:off x="3858895" y="6395085"/>
            <a:ext cx="4474210" cy="365125"/>
          </a:xfrm>
        </p:spPr>
        <p:txBody>
          <a:bodyPr/>
          <a:lstStyle/>
          <a:p>
            <a:r>
              <a:rPr lang="zh-CN" altLang="en-US" dirty="0"/>
              <a:t>白话佛法视频开示 第107集 《见证实相 以相妙用》【原文】</a:t>
            </a:r>
            <a:endParaRPr lang="zh-CN" altLang="en-US" dirty="0"/>
          </a:p>
        </p:txBody>
      </p:sp>
    </p:spTree>
  </p:cSld>
  <p:clrMapOvr>
    <a:masterClrMapping/>
  </p:clrMapOvr>
  <p:transition>
    <p:fade/>
  </p:transition>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r>
              <a:rPr lang="zh-CN" altLang="en-US" dirty="0"/>
              <a:t>白话佛法视频开示 第107集 《见证实相 以相妙用》【原文】</a:t>
            </a:r>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transition>
    <p:fade/>
  </p:transition>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白话佛法视频开示 第107集 《见证实相 以相妙用》【原文】</a:t>
            </a:r>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fade/>
  </p:transition>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白话佛法视频开示 第107集 《见证实相 以相妙用》【原文】</a:t>
            </a:r>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fade/>
  </p:transition>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r>
              <a:rPr lang="zh-CN" altLang="en-US" dirty="0"/>
              <a:t>白话佛法视频开示 第107集 《见证实相 以相妙用》【原文】</a:t>
            </a:r>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transition>
    <p:fade/>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白话佛法视频开示 第107集 《见证实相 以相妙用》【原文】</a:t>
            </a:r>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fade/>
  </p:transition>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白话佛法视频开示 第107集 《见证实相 以相妙用》【原文】</a:t>
            </a:r>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fade/>
  </p:transition>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白话佛法视频开示 第107集 《见证实相 以相妙用》【原文】</a:t>
            </a:r>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fade/>
  </p:transition>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r>
              <a:rPr lang="zh-CN" altLang="en-US"/>
              <a:t>白话佛法视频开示 第107集 《见证实相 以相妙用》【原文】</a:t>
            </a:r>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fade/>
  </p:transition>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62000" y="702575"/>
            <a:ext cx="11268000" cy="5454000"/>
          </a:xfrm>
        </p:spPr>
        <p:txBody>
          <a:bodyPr/>
          <a:lstStyle>
            <a:lvl1pPr algn="l">
              <a:lnSpc>
                <a:spcPct val="150000"/>
              </a:lnSpc>
              <a:defRPr sz="2700" u="none" strike="noStrike" kern="1200" cap="none" spc="300" normalizeH="0">
                <a:solidFill>
                  <a:schemeClr val="tx1"/>
                </a:solidFill>
                <a:effectLst/>
                <a:uFillTx/>
                <a:latin typeface="微软雅黑" panose="020B0503020204020204" charset="-122"/>
                <a:ea typeface="微软雅黑" panose="020B0503020204020204" charset="-122"/>
                <a:cs typeface="微软雅黑" panose="020B0503020204020204" charset="-122"/>
              </a:defRPr>
            </a:lvl1pPr>
          </a:lstStyle>
          <a:p>
            <a:r>
              <a:rPr lang="zh-CN" altLang="en-US" smtClean="0"/>
              <a:t>单击此处编辑母版标题样                                       式</a:t>
            </a:r>
            <a:endParaRPr lang="zh-CN" altLang="en-US"/>
          </a:p>
        </p:txBody>
      </p:sp>
      <p:sp>
        <p:nvSpPr>
          <p:cNvPr id="4" name="页脚占位符 3"/>
          <p:cNvSpPr>
            <a:spLocks noGrp="1"/>
          </p:cNvSpPr>
          <p:nvPr>
            <p:ph type="ftr" sz="quarter" idx="11"/>
          </p:nvPr>
        </p:nvSpPr>
        <p:spPr>
          <a:xfrm>
            <a:off x="3065145" y="6376670"/>
            <a:ext cx="6062980" cy="365125"/>
          </a:xfrm>
        </p:spPr>
        <p:txBody>
          <a:bodyPr/>
          <a:lstStyle>
            <a:lvl1pPr>
              <a:defRPr b="0">
                <a:solidFill>
                  <a:schemeClr val="bg1">
                    <a:lumMod val="50000"/>
                  </a:schemeClr>
                </a:solidFill>
              </a:defRPr>
            </a:lvl1pPr>
          </a:lstStyle>
          <a:p>
            <a:r>
              <a:rPr lang="zh-CN" altLang="en-US"/>
              <a:t>白话佛法视频开示 第107集 《见证实相 以相妙用》【原文】</a:t>
            </a:r>
            <a:endParaRPr lang="zh-CN" altLang="en-US"/>
          </a:p>
        </p:txBody>
      </p:sp>
    </p:spTree>
  </p:cSld>
  <p:clrMapOvr>
    <a:masterClrMapping/>
  </p:clrMapOvr>
  <p:transition>
    <p:fade/>
  </p:transition>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仅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62000" y="702575"/>
            <a:ext cx="11268000" cy="5454000"/>
          </a:xfrm>
        </p:spPr>
        <p:txBody>
          <a:bodyPr/>
          <a:lstStyle>
            <a:lvl1pPr algn="l">
              <a:lnSpc>
                <a:spcPct val="150000"/>
              </a:lnSpc>
              <a:defRPr sz="2700" u="none" strike="noStrike" kern="1200" cap="none" spc="300" normalizeH="0">
                <a:solidFill>
                  <a:schemeClr val="tx1"/>
                </a:solidFill>
                <a:effectLst/>
                <a:uFillTx/>
                <a:latin typeface="微软雅黑 Light" panose="020B0502040204020203" charset="-122"/>
                <a:ea typeface="微软雅黑 Light" panose="020B0502040204020203" charset="-122"/>
                <a:cs typeface="微软雅黑 Light" panose="020B0502040204020203" charset="-122"/>
              </a:defRPr>
            </a:lvl1pPr>
          </a:lstStyle>
          <a:p>
            <a:r>
              <a:rPr lang="zh-CN" altLang="en-US" smtClean="0"/>
              <a:t>单击此处编辑母版标题样                                       式</a:t>
            </a:r>
            <a:endParaRPr lang="zh-CN" altLang="en-US"/>
          </a:p>
        </p:txBody>
      </p:sp>
      <p:sp>
        <p:nvSpPr>
          <p:cNvPr id="4" name="页脚占位符 3"/>
          <p:cNvSpPr>
            <a:spLocks noGrp="1"/>
          </p:cNvSpPr>
          <p:nvPr>
            <p:ph type="ftr" sz="quarter" idx="11"/>
          </p:nvPr>
        </p:nvSpPr>
        <p:spPr/>
        <p:txBody>
          <a:bodyPr/>
          <a:lstStyle>
            <a:lvl1pPr>
              <a:defRPr b="0">
                <a:solidFill>
                  <a:schemeClr val="bg1">
                    <a:lumMod val="50000"/>
                  </a:schemeClr>
                </a:solidFill>
              </a:defRPr>
            </a:lvl1pPr>
          </a:lstStyle>
          <a:p>
            <a:r>
              <a:rPr lang="zh-CN" altLang="en-US"/>
              <a:t>白话佛法视频开示 第107集 《见证实相 以相妙用》【原文】</a:t>
            </a:r>
            <a:endParaRPr lang="zh-CN" altLang="en-US"/>
          </a:p>
        </p:txBody>
      </p:sp>
    </p:spTree>
  </p:cSld>
  <p:clrMapOvr>
    <a:masterClrMapping/>
  </p:clrMapOvr>
  <p:transition>
    <p:fade/>
  </p:transition>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r>
              <a:rPr lang="zh-CN" altLang="en-US"/>
              <a:t>白话佛法视频开示 第107集 《见证实相 以相妙用》【原文】</a:t>
            </a:r>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fade/>
  </p:transition>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白话佛法视频开示 第107集 《见证实相 以相妙用》【原文】</a:t>
            </a:r>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fade/>
  </p:transition>
  <p:hf sldNum="0"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dirty="0"/>
              <a:t>白话佛法视频开示 第107集 《见证实相 以相妙用》【原文】</a:t>
            </a:r>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hf sldNum="0" hdr="0" dt="0"/>
  <p:txStyles>
    <p:titleStyle>
      <a:lvl1pPr algn="l" defTabSz="914400" rtl="0" eaLnBrk="1" latinLnBrk="0" hangingPunct="1">
        <a:lnSpc>
          <a:spcPct val="150000"/>
        </a:lnSpc>
        <a:spcBef>
          <a:spcPts val="0"/>
        </a:spcBef>
        <a:spcAft>
          <a:spcPts val="0"/>
        </a:spcAft>
        <a:buNone/>
        <a:defRPr sz="2700" b="0" i="0" u="none" kern="1200">
          <a:solidFill>
            <a:srgbClr val="000000"/>
          </a:solidFill>
          <a:latin typeface="微软雅黑 Light" panose="020B0502040204020203" charset="-122"/>
          <a:ea typeface="微软雅黑 Light" panose="020B0502040204020203"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标题 1"/>
          <p:cNvSpPr>
            <a:spLocks noGrp="1"/>
          </p:cNvSpPr>
          <p:nvPr/>
        </p:nvSpPr>
        <p:spPr>
          <a:xfrm>
            <a:off x="541020" y="-29845"/>
            <a:ext cx="11295380" cy="6917690"/>
          </a:xfrm>
          <a:prstGeom prst="rect">
            <a:avLst/>
          </a:prstGeom>
        </p:spPr>
        <p:txBody>
          <a:bodyPr vert="horz" lIns="90170" tIns="46990" rIns="90170" bIns="46990" rtlCol="0" anchor="ctr" anchorCtr="0">
            <a:normAutofit/>
            <a:scene3d>
              <a:camera prst="orthographicFront"/>
              <a:lightRig rig="soft" dir="t">
                <a:rot lat="0" lon="0" rev="15600000"/>
              </a:lightRig>
            </a:scene3d>
            <a:sp3d extrusionH="57150" prstMaterial="softEdge">
              <a:bevelT w="25400" h="38100"/>
            </a:sp3d>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lgn="ctr">
              <a:lnSpc>
                <a:spcPct val="150000"/>
              </a:lnSpc>
            </a:pPr>
            <a:endParaRPr lang="zh-CN" altLang="en-US" sz="3200" b="0">
              <a:solidFill>
                <a:schemeClr val="accent2">
                  <a:lumMod val="50000"/>
                </a:schemeClr>
              </a:solidFill>
              <a:effectLst/>
              <a:latin typeface="+mn-ea"/>
              <a:ea typeface="+mn-ea"/>
              <a:cs typeface="+mn-ea"/>
              <a:sym typeface="可可唯自强者强" panose="020B0503020204020204" charset="-128"/>
            </a:endParaRPr>
          </a:p>
        </p:txBody>
      </p:sp>
      <p:sp>
        <p:nvSpPr>
          <p:cNvPr id="3" name="文本框 2"/>
          <p:cNvSpPr txBox="1"/>
          <p:nvPr/>
        </p:nvSpPr>
        <p:spPr>
          <a:xfrm>
            <a:off x="675005" y="1121410"/>
            <a:ext cx="10841990" cy="4615815"/>
          </a:xfrm>
          <a:prstGeom prst="rect">
            <a:avLst/>
          </a:prstGeom>
          <a:noFill/>
        </p:spPr>
        <p:txBody>
          <a:bodyPr wrap="square" rtlCol="0" anchor="t">
            <a:spAutoFit/>
          </a:bodyPr>
          <a:p>
            <a:pPr algn="ctr">
              <a:lnSpc>
                <a:spcPct val="150000"/>
              </a:lnSpc>
            </a:pPr>
            <a:r>
              <a:rPr lang="zh-CN" altLang="en-US" sz="2800" spc="3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rPr>
              <a:t>感恩南无释迦牟尼佛（三称）</a:t>
            </a:r>
            <a:endParaRPr lang="zh-CN" altLang="en-US" sz="2800" spc="3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endParaRPr>
          </a:p>
          <a:p>
            <a:pPr algn="ctr">
              <a:lnSpc>
                <a:spcPct val="150000"/>
              </a:lnSpc>
            </a:pPr>
            <a:r>
              <a:rPr lang="zh-CN" altLang="en-US" sz="2800" spc="3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rPr>
              <a:t>感恩南无大慈大悲救苦救难广大灵感观世音菩萨（三称）</a:t>
            </a:r>
            <a:endParaRPr lang="zh-CN" altLang="en-US" sz="2800" spc="3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endParaRPr>
          </a:p>
          <a:p>
            <a:pPr algn="ctr">
              <a:lnSpc>
                <a:spcPct val="150000"/>
              </a:lnSpc>
            </a:pPr>
            <a:r>
              <a:rPr lang="zh-CN" altLang="en-US" sz="2800" spc="3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rPr>
              <a:t>感恩师父盧軍宏臺長（一称）</a:t>
            </a:r>
            <a:endParaRPr lang="zh-CN" altLang="en-US" sz="2800" spc="3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endParaRPr>
          </a:p>
          <a:p>
            <a:pPr algn="ctr">
              <a:lnSpc>
                <a:spcPct val="150000"/>
              </a:lnSpc>
            </a:pPr>
            <a:r>
              <a:rPr lang="zh-CN" altLang="en-US" sz="2800" spc="3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rPr>
              <a:t> </a:t>
            </a:r>
            <a:endParaRPr lang="zh-CN" altLang="en-US" sz="2800" spc="3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endParaRPr>
          </a:p>
          <a:p>
            <a:pPr algn="ctr">
              <a:lnSpc>
                <a:spcPct val="150000"/>
              </a:lnSpc>
            </a:pPr>
            <a:r>
              <a:rPr lang="zh-CN" altLang="en-US" sz="2800" spc="3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rPr>
              <a:t>给自己念三遍心经</a:t>
            </a:r>
            <a:endParaRPr lang="zh-CN" altLang="en-US" sz="2800" spc="3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endParaRPr>
          </a:p>
          <a:p>
            <a:pPr algn="ctr">
              <a:lnSpc>
                <a:spcPct val="150000"/>
              </a:lnSpc>
            </a:pPr>
            <a:r>
              <a:rPr lang="zh-CN" altLang="en-US" sz="2800" spc="3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rPr>
              <a:t>请南无大慈大悲救苦救难广大灵感观世音菩萨慈悲，加持我XX</a:t>
            </a:r>
            <a:r>
              <a:rPr lang="zh-CN" altLang="en-US" sz="2800" spc="3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rPr>
              <a:t>X</a:t>
            </a:r>
            <a:r>
              <a:rPr lang="zh-CN" altLang="en-US" sz="2800" spc="3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rPr>
              <a:t>正信正念，如理如法，修心修行，增上智慧。</a:t>
            </a:r>
            <a:endParaRPr lang="zh-CN" altLang="en-US" sz="2800" spc="3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endParaRPr>
          </a:p>
        </p:txBody>
      </p:sp>
    </p:spTree>
    <p:custDataLst>
      <p:tags r:id="rId2"/>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lvl="0"/>
            <a:r>
              <a:rPr lang="en-US" altLang="zh-CN" sz="3000"/>
              <a:t>     </a:t>
            </a:r>
            <a:r>
              <a:rPr lang="zh-CN" altLang="en-US" sz="3000"/>
              <a:t>有一天，佛陀命令他的孩子罗睺罗端着一大盆水洗佛的双足（双脚）。洗完之后，佛就问他了：“孩子，这些水可以喝吗？”</a:t>
            </a:r>
            <a:br>
              <a:rPr lang="zh-CN" altLang="en-US" sz="3000"/>
            </a:br>
            <a:r>
              <a:rPr lang="en-US" altLang="zh-CN" sz="3000"/>
              <a:t>     </a:t>
            </a:r>
            <a:r>
              <a:rPr lang="zh-CN" altLang="en-US" sz="3000"/>
              <a:t>罗睺罗说：“洗过脚的水不干净，不能喝。”</a:t>
            </a:r>
            <a:br>
              <a:rPr lang="zh-CN" altLang="en-US" sz="3000"/>
            </a:br>
            <a:r>
              <a:rPr lang="en-US" altLang="zh-CN" sz="3000"/>
              <a:t>     </a:t>
            </a:r>
            <a:r>
              <a:rPr lang="zh-CN" altLang="en-US" sz="3000"/>
              <a:t>佛说：“你知道吗？你就和这个洗足的水一样，水本来是非常清净的，洗了脚之后就很脏。就比如你本来是皇宫贵族的王孙，远离世间虚假的荣华富贵，现在出家做沙门，你不精进修道，不清净身心，不守口慎言，整天讲玩笑话骗人，</a:t>
            </a:r>
            <a:r>
              <a:rPr lang="zh-CN" altLang="en-US" sz="3000" b="1"/>
              <a:t>三毒的污垢填满了你的心中，同清净的水里有了垢秽一样！</a:t>
            </a:r>
            <a:r>
              <a:rPr lang="zh-CN" altLang="en-US" sz="3000"/>
              <a:t>”佛陀从来没有这么严声厉色地对罗睺罗说过话。罗睺罗低头不敢仰望佛陀，佛陀招呼他把水拿去</a:t>
            </a:r>
            <a:endParaRPr lang="zh-CN" altLang="en-US" sz="3000"/>
          </a:p>
        </p:txBody>
      </p:sp>
      <p:sp>
        <p:nvSpPr>
          <p:cNvPr id="3" name="页脚占位符 2"/>
          <p:cNvSpPr>
            <a:spLocks noGrp="1"/>
          </p:cNvSpPr>
          <p:nvPr>
            <p:ph type="ftr" sz="quarter" idx="11"/>
          </p:nvPr>
        </p:nvSpPr>
        <p:spPr/>
        <p:txBody>
          <a:bodyPr/>
          <a:p>
            <a:r>
              <a:rPr lang="zh-CN" altLang="en-US"/>
              <a:t>白话佛法视频开示 第107集 《见证实相 以相妙用》【原文】</a:t>
            </a:r>
            <a:endParaRPr lang="zh-CN" altLang="en-US"/>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lvl="0"/>
            <a:r>
              <a:rPr lang="zh-CN" altLang="en-US" sz="3000"/>
              <a:t>倒掉，这才敢移动身子。</a:t>
            </a:r>
            <a:br>
              <a:rPr lang="zh-CN" altLang="en-US" sz="3000"/>
            </a:br>
            <a:r>
              <a:rPr lang="en-US" altLang="zh-CN" sz="3000"/>
              <a:t>     </a:t>
            </a:r>
            <a:r>
              <a:rPr lang="zh-CN" altLang="en-US" sz="3000"/>
              <a:t>等罗睺罗倒了水回来之后，佛陀又再问他：“这个盆可以用来盛饭、洗米、洗菜吗？”</a:t>
            </a:r>
            <a:br>
              <a:rPr lang="zh-CN" altLang="en-US" sz="3000"/>
            </a:br>
            <a:r>
              <a:rPr lang="en-US" altLang="zh-CN" sz="3000"/>
              <a:t>     </a:t>
            </a:r>
            <a:r>
              <a:rPr lang="zh-CN" altLang="en-US" sz="3000"/>
              <a:t>罗睺罗说：“洗脚的盆不可以盛饭吃，因为盆里不干净，上面有污垢粘着，所以不能装东西吃。”</a:t>
            </a:r>
            <a:br>
              <a:rPr lang="zh-CN" altLang="en-US" sz="3000"/>
            </a:br>
            <a:r>
              <a:rPr lang="en-US" altLang="zh-CN" sz="3000"/>
              <a:t>     </a:t>
            </a:r>
            <a:r>
              <a:rPr lang="zh-CN" altLang="en-US" sz="3000"/>
              <a:t>佛说：</a:t>
            </a:r>
            <a:r>
              <a:rPr lang="zh-CN" altLang="en-US" sz="3000" b="1"/>
              <a:t>“你就是和这个盆一样，你虽然出家做了沙门，但是你不修戒定慧，不净身口意，满身充斥着不实的垢秽，圣洁光明的智慧、大道的资粮怎么能够装进你的心中？”</a:t>
            </a:r>
            <a:r>
              <a:rPr lang="zh-CN" altLang="en-US" sz="3000"/>
              <a:t>佛陀说后，用脚把盆子轻轻一踢，盆子就滚得转起来，罗睺罗很害怕的样子。</a:t>
            </a:r>
            <a:endParaRPr lang="zh-CN" altLang="en-US" sz="3000"/>
          </a:p>
        </p:txBody>
      </p:sp>
      <p:sp>
        <p:nvSpPr>
          <p:cNvPr id="3" name="页脚占位符 2"/>
          <p:cNvSpPr>
            <a:spLocks noGrp="1"/>
          </p:cNvSpPr>
          <p:nvPr>
            <p:ph type="ftr" sz="quarter" idx="11"/>
          </p:nvPr>
        </p:nvSpPr>
        <p:spPr/>
        <p:txBody>
          <a:bodyPr/>
          <a:p>
            <a:r>
              <a:rPr lang="zh-CN" altLang="en-US"/>
              <a:t>白话佛法视频开示 第107集 《见证实相 以相妙用》【原文】</a:t>
            </a:r>
            <a:endParaRPr lang="zh-CN" altLang="en-US"/>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62000" y="702575"/>
            <a:ext cx="11268000" cy="5454000"/>
          </a:xfrm>
        </p:spPr>
        <p:txBody>
          <a:bodyPr>
            <a:normAutofit fontScale="90000"/>
          </a:bodyPr>
          <a:p>
            <a:pPr lvl="0"/>
            <a:r>
              <a:rPr lang="en-US" altLang="zh-CN" sz="3000"/>
              <a:t>     </a:t>
            </a:r>
            <a:r>
              <a:rPr lang="zh-CN" altLang="en-US" sz="3000"/>
              <a:t>佛陀就问他：“罗睺罗！你怕把这个盆子踢坏吗？”</a:t>
            </a:r>
            <a:br>
              <a:rPr lang="zh-CN" altLang="en-US" sz="3000"/>
            </a:br>
            <a:r>
              <a:rPr lang="en-US" altLang="zh-CN" sz="3000"/>
              <a:t>     </a:t>
            </a:r>
            <a:r>
              <a:rPr lang="zh-CN" altLang="en-US" sz="3000"/>
              <a:t>罗睺罗说：“佛陀，不是！洗足的盆是很粗的用物，坏了也不要紧。”</a:t>
            </a:r>
            <a:br>
              <a:rPr lang="zh-CN" altLang="en-US" sz="3000"/>
            </a:br>
            <a:r>
              <a:rPr lang="en-US" altLang="zh-CN" sz="3000"/>
              <a:t>     </a:t>
            </a:r>
            <a:r>
              <a:rPr lang="zh-CN" altLang="en-US" sz="3000"/>
              <a:t>佛陀跟他讲：“罗睺罗！</a:t>
            </a:r>
            <a:r>
              <a:rPr lang="zh-CN" altLang="en-US" sz="3000" b="1"/>
              <a:t>你就和这个盆子一样，不会得到大家的尊敬和爱护。你出家做沙门，不重威仪，戏弄妄言，自甘堕落，自取下贱。</a:t>
            </a:r>
            <a:r>
              <a:rPr lang="zh-CN" altLang="en-US" sz="3000"/>
              <a:t>这个结果将使谁都不爱护你、珍视你，就是到了命终的时候也不能觉悟，</a:t>
            </a:r>
            <a:r>
              <a:rPr lang="zh-CN" altLang="en-US" sz="3000" b="1"/>
              <a:t>你会处在迷中增加更多的迷惑！”</a:t>
            </a:r>
            <a:br>
              <a:rPr lang="zh-CN" altLang="en-US" sz="3000" b="1"/>
            </a:br>
            <a:r>
              <a:rPr lang="en-US" altLang="zh-CN" sz="3000"/>
              <a:t>     </a:t>
            </a:r>
            <a:r>
              <a:rPr lang="zh-CN" altLang="en-US" sz="3000"/>
              <a:t>罗睺罗全身流汗，惭愧得无地容身，</a:t>
            </a:r>
            <a:r>
              <a:rPr lang="zh-CN" altLang="en-US" sz="3000" b="1"/>
              <a:t>他发誓自己以后一定要改变自己的心：“我绝对不能自甘堕落。”</a:t>
            </a:r>
            <a:endParaRPr lang="zh-CN" altLang="en-US" sz="3000" b="1"/>
          </a:p>
        </p:txBody>
      </p:sp>
      <p:sp>
        <p:nvSpPr>
          <p:cNvPr id="3" name="页脚占位符 2"/>
          <p:cNvSpPr>
            <a:spLocks noGrp="1"/>
          </p:cNvSpPr>
          <p:nvPr>
            <p:ph type="ftr" sz="quarter" idx="11"/>
          </p:nvPr>
        </p:nvSpPr>
        <p:spPr/>
        <p:txBody>
          <a:bodyPr/>
          <a:p>
            <a:r>
              <a:rPr lang="zh-CN" altLang="en-US"/>
              <a:t>白话佛法视频开示 第107集 《见证实相 以相妙用》【原文】</a:t>
            </a:r>
            <a:endParaRPr lang="zh-CN" altLang="en-US"/>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lvl="0"/>
            <a:r>
              <a:rPr lang="en-US" altLang="zh-CN" sz="3000"/>
              <a:t>     </a:t>
            </a:r>
            <a:r>
              <a:rPr lang="zh-CN" altLang="en-US" sz="3000"/>
              <a:t>这个故事就是告诉我们，</a:t>
            </a:r>
            <a:r>
              <a:rPr lang="zh-CN" altLang="en-US" sz="3000" b="1">
                <a:solidFill>
                  <a:schemeClr val="accent5">
                    <a:lumMod val="75000"/>
                  </a:schemeClr>
                </a:solidFill>
              </a:rPr>
              <a:t>对弟子们身上的毛病，作为一个师父要严加管理。</a:t>
            </a:r>
            <a:r>
              <a:rPr lang="zh-CN" altLang="en-US" sz="3000"/>
              <a:t>如果对弟子身上的毛病不好好地管，就是放纵，就是在伤害他，就是看见他自甘堕落，让别人看不起他。所以</a:t>
            </a:r>
            <a:r>
              <a:rPr lang="zh-CN" altLang="en-US" sz="3000" b="1">
                <a:solidFill>
                  <a:schemeClr val="accent4">
                    <a:lumMod val="75000"/>
                  </a:schemeClr>
                </a:solidFill>
              </a:rPr>
              <a:t>要熟悉自我，自己要了解自我，要降伏自我，要改变自我，</a:t>
            </a:r>
            <a:r>
              <a:rPr lang="zh-CN" altLang="en-US" sz="3000" b="1">
                <a:solidFill>
                  <a:schemeClr val="accent5">
                    <a:lumMod val="75000"/>
                  </a:schemeClr>
                </a:solidFill>
              </a:rPr>
              <a:t>否则更何谈去改变别人。学佛是对自我佛心和善心的一个交代，</a:t>
            </a:r>
            <a:r>
              <a:rPr lang="zh-CN" altLang="en-US" sz="3000" b="1"/>
              <a:t>不是做给别人看的。</a:t>
            </a:r>
            <a:r>
              <a:rPr lang="zh-CN" altLang="en-US" sz="3000"/>
              <a:t>很多人一辈子假修，有什么用？所以</a:t>
            </a:r>
            <a:r>
              <a:rPr lang="zh-CN" altLang="en-US" sz="3000" b="1">
                <a:solidFill>
                  <a:schemeClr val="accent5">
                    <a:lumMod val="75000"/>
                  </a:schemeClr>
                </a:solidFill>
              </a:rPr>
              <a:t>要了解一个人，让这个人</a:t>
            </a:r>
            <a:r>
              <a:rPr lang="zh-CN" altLang="en-US" sz="3000" b="1">
                <a:solidFill>
                  <a:schemeClr val="accent4">
                    <a:lumMod val="75000"/>
                  </a:schemeClr>
                </a:solidFill>
              </a:rPr>
              <a:t>修心，首先要看他的出发点和目的是不是相符合。</a:t>
            </a:r>
            <a:r>
              <a:rPr lang="zh-CN" altLang="en-US" sz="3000"/>
              <a:t>我们很多学佛人，出发点就是为了让自己家里病人身体好，就单单这个出发点，等到他家里病人求好了，他就不修了。真正有智慧的人，今天学佛不是单单</a:t>
            </a:r>
            <a:endParaRPr lang="zh-CN" altLang="en-US" sz="3000"/>
          </a:p>
        </p:txBody>
      </p:sp>
      <p:sp>
        <p:nvSpPr>
          <p:cNvPr id="3" name="页脚占位符 2"/>
          <p:cNvSpPr>
            <a:spLocks noGrp="1"/>
          </p:cNvSpPr>
          <p:nvPr>
            <p:ph type="ftr" sz="quarter" idx="11"/>
          </p:nvPr>
        </p:nvSpPr>
        <p:spPr/>
        <p:txBody>
          <a:bodyPr/>
          <a:p>
            <a:r>
              <a:rPr lang="zh-CN" altLang="en-US"/>
              <a:t>白话佛法视频开示 第107集 《见证实相 以相妙用》【原文】</a:t>
            </a:r>
            <a:endParaRPr lang="zh-CN" altLang="en-US"/>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lvl="0"/>
            <a:r>
              <a:rPr lang="zh-CN" altLang="en-US" sz="3000"/>
              <a:t>为了帮助家里人，不是单单为自己求得顺利、人间去除很多烦恼，而</a:t>
            </a:r>
            <a:r>
              <a:rPr lang="zh-CN" altLang="en-US" sz="3000" b="1">
                <a:solidFill>
                  <a:schemeClr val="accent4">
                    <a:lumMod val="75000"/>
                  </a:schemeClr>
                </a:solidFill>
              </a:rPr>
              <a:t>真正的目的是要超脱六道，能够一世修成。</a:t>
            </a:r>
            <a:r>
              <a:rPr lang="zh-CN" altLang="en-US" sz="3000" b="1">
                <a:solidFill>
                  <a:schemeClr val="accent5">
                    <a:lumMod val="75000"/>
                  </a:schemeClr>
                </a:solidFill>
              </a:rPr>
              <a:t>如果你的目的和你今天最后的愿望是相符的，那你这个人就很容易方得始终，就很容易不忘初心。</a:t>
            </a:r>
            <a:r>
              <a:rPr lang="zh-CN" altLang="en-US" sz="3000"/>
              <a:t>这就是师父告诉你们的，要了解、要看他的出发点和目的，你就知道他是否真心了。</a:t>
            </a:r>
            <a:br>
              <a:rPr lang="zh-CN" altLang="en-US" sz="3000"/>
            </a:br>
            <a:r>
              <a:rPr lang="en-US" altLang="zh-CN" sz="3000"/>
              <a:t>     </a:t>
            </a:r>
            <a:r>
              <a:rPr lang="zh-CN" altLang="en-US" sz="3000"/>
              <a:t>有一句诗：</a:t>
            </a:r>
            <a:r>
              <a:rPr lang="zh-CN" altLang="en-US" sz="3000" b="1"/>
              <a:t>千百年来碗里羹，怨深似海恨难平；欲知世上刀兵劫</a:t>
            </a:r>
            <a:r>
              <a:rPr lang="zh-CN" altLang="en-US" sz="3000"/>
              <a:t>（欲知这个世界上有这么多刀兵劫），</a:t>
            </a:r>
            <a:r>
              <a:rPr lang="zh-CN" altLang="en-US" sz="3000" b="1"/>
              <a:t>但听屠门夜半声。</a:t>
            </a:r>
            <a:r>
              <a:rPr lang="zh-CN" altLang="en-US" sz="3000"/>
              <a:t>很多人整天埋怨：“我为什么不幸运？为什么我身体不好？为什么我这么不lucky（幸运）、不幸福？为什么我灾祸横生？”你们看一看你</a:t>
            </a:r>
            <a:endParaRPr lang="zh-CN" altLang="en-US" sz="3000"/>
          </a:p>
        </p:txBody>
      </p:sp>
      <p:sp>
        <p:nvSpPr>
          <p:cNvPr id="3" name="页脚占位符 2"/>
          <p:cNvSpPr>
            <a:spLocks noGrp="1"/>
          </p:cNvSpPr>
          <p:nvPr>
            <p:ph type="ftr" sz="quarter" idx="11"/>
          </p:nvPr>
        </p:nvSpPr>
        <p:spPr/>
        <p:txBody>
          <a:bodyPr/>
          <a:p>
            <a:r>
              <a:rPr lang="zh-CN" altLang="en-US"/>
              <a:t>白话佛法视频开示 第107集 《见证实相 以相妙用》【原文】</a:t>
            </a:r>
            <a:endParaRPr lang="zh-CN" altLang="en-US"/>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62000" y="701940"/>
            <a:ext cx="11268000" cy="5454000"/>
          </a:xfrm>
        </p:spPr>
        <p:txBody>
          <a:bodyPr>
            <a:normAutofit fontScale="90000"/>
          </a:bodyPr>
          <a:p>
            <a:pPr lvl="0"/>
            <a:r>
              <a:rPr lang="zh-CN" altLang="en-US" sz="3000"/>
              <a:t>们累世积累了多少杀业，你们今世吃过多少活的生物，</a:t>
            </a:r>
            <a:r>
              <a:rPr lang="zh-CN" altLang="en-US" sz="3000" b="1">
                <a:solidFill>
                  <a:schemeClr val="accent5">
                    <a:lumMod val="75000"/>
                  </a:schemeClr>
                </a:solidFill>
              </a:rPr>
              <a:t>这一切都是一种业报。</a:t>
            </a:r>
            <a:br>
              <a:rPr lang="zh-CN" altLang="en-US" sz="3000" b="1">
                <a:solidFill>
                  <a:schemeClr val="accent5">
                    <a:lumMod val="75000"/>
                  </a:schemeClr>
                </a:solidFill>
              </a:rPr>
            </a:br>
            <a:r>
              <a:rPr lang="en-US" altLang="zh-CN" sz="3000"/>
              <a:t>     </a:t>
            </a:r>
            <a:r>
              <a:rPr lang="zh-CN" altLang="en-US" sz="3000"/>
              <a:t>所以</a:t>
            </a:r>
            <a:r>
              <a:rPr lang="zh-CN" altLang="en-US" sz="3000" b="1">
                <a:solidFill>
                  <a:schemeClr val="accent4">
                    <a:lumMod val="75000"/>
                  </a:schemeClr>
                </a:solidFill>
              </a:rPr>
              <a:t>学佛要有正确的修行观，才能开启内在本有的智慧。</a:t>
            </a:r>
            <a:r>
              <a:rPr lang="zh-CN" altLang="en-US" sz="3000"/>
              <a:t>有的佛教徒在还没有学佛之前，觉得他很快乐；但是学佛之后，他慢慢觉得自己有束缚了，觉得很痛苦，还让家里人跟着他一起痛苦。有的在家居士，有心学佛是一件好事，但是</a:t>
            </a:r>
            <a:r>
              <a:rPr lang="zh-CN" altLang="en-US" sz="3000" b="1">
                <a:solidFill>
                  <a:schemeClr val="accent5">
                    <a:lumMod val="75000"/>
                  </a:schemeClr>
                </a:solidFill>
              </a:rPr>
              <a:t>必须认清楚自己为什么学佛。</a:t>
            </a:r>
            <a:r>
              <a:rPr lang="zh-CN" altLang="en-US" sz="3000"/>
              <a:t>因为想永远地幸福，永远地脱离痛苦，不是拥有一时的幸福。因为在没学佛之前，就算有幸福也是暂时的；但是</a:t>
            </a:r>
            <a:r>
              <a:rPr lang="zh-CN" altLang="en-US" sz="3000" b="1"/>
              <a:t>学了佛之后，我们的幸福是永远的。这就是修行的分别。</a:t>
            </a:r>
            <a:endParaRPr lang="zh-CN" altLang="en-US" sz="3000" b="1"/>
          </a:p>
        </p:txBody>
      </p:sp>
      <p:sp>
        <p:nvSpPr>
          <p:cNvPr id="3" name="页脚占位符 2"/>
          <p:cNvSpPr>
            <a:spLocks noGrp="1"/>
          </p:cNvSpPr>
          <p:nvPr>
            <p:ph type="ftr" sz="quarter" idx="11"/>
          </p:nvPr>
        </p:nvSpPr>
        <p:spPr/>
        <p:txBody>
          <a:bodyPr/>
          <a:p>
            <a:r>
              <a:rPr lang="zh-CN" altLang="en-US"/>
              <a:t>白话佛法视频开示 第107集 《见证实相 以相妙用》【原文】</a:t>
            </a:r>
            <a:endParaRPr lang="zh-CN" altLang="en-US"/>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lvl="0"/>
            <a:r>
              <a:rPr lang="en-US" altLang="zh-CN" sz="3000"/>
              <a:t>     </a:t>
            </a:r>
            <a:r>
              <a:rPr lang="zh-CN" altLang="en-US" sz="3000"/>
              <a:t>所以</a:t>
            </a:r>
            <a:r>
              <a:rPr lang="zh-CN" altLang="en-US" sz="3000" b="1">
                <a:solidFill>
                  <a:schemeClr val="accent4">
                    <a:lumMod val="75000"/>
                  </a:schemeClr>
                </a:solidFill>
              </a:rPr>
              <a:t>真修的人在内心深处改变；</a:t>
            </a:r>
            <a:r>
              <a:rPr lang="zh-CN" altLang="en-US" sz="3000"/>
              <a:t>而假修、为了某一个目的在修心的人，他只是为了某一个方法，或者用一种理念，在学佛的过程中来改变一下自己。所以</a:t>
            </a:r>
            <a:r>
              <a:rPr lang="zh-CN" altLang="en-US" sz="3000" b="1">
                <a:solidFill>
                  <a:schemeClr val="accent5">
                    <a:lumMod val="75000"/>
                  </a:schemeClr>
                </a:solidFill>
              </a:rPr>
              <a:t>要修心，每一天必须花很多时间念佛、拜佛、念经，</a:t>
            </a:r>
            <a:r>
              <a:rPr lang="zh-CN" altLang="en-US" sz="3000"/>
              <a:t>包括自己共修、做善事或与修行相关的功课上，这就是我们学佛人应该做的事情。</a:t>
            </a:r>
            <a:r>
              <a:rPr lang="zh-CN" altLang="en-US" sz="3000" b="1">
                <a:solidFill>
                  <a:schemeClr val="accent5">
                    <a:lumMod val="75000"/>
                  </a:schemeClr>
                </a:solidFill>
              </a:rPr>
              <a:t>每一天的精进会使你进步，每一天的懈怠会使你丢失本性。</a:t>
            </a:r>
            <a:r>
              <a:rPr lang="zh-CN" altLang="en-US" sz="3000"/>
              <a:t>希望大家好好地学佛，</a:t>
            </a:r>
            <a:r>
              <a:rPr lang="zh-CN" altLang="en-US" sz="3000" b="1">
                <a:solidFill>
                  <a:schemeClr val="accent5">
                    <a:lumMod val="75000"/>
                  </a:schemeClr>
                </a:solidFill>
              </a:rPr>
              <a:t>好好地改变</a:t>
            </a:r>
            <a:r>
              <a:rPr lang="zh-CN" altLang="en-US" sz="3000"/>
              <a:t>，</a:t>
            </a:r>
            <a:r>
              <a:rPr lang="zh-CN" altLang="en-US" sz="3000" b="1">
                <a:solidFill>
                  <a:schemeClr val="accent4">
                    <a:lumMod val="75000"/>
                  </a:schemeClr>
                </a:solidFill>
              </a:rPr>
              <a:t>真修实修，进入如来智慧，用如来的智慧让自己一世修成、永断轮回。</a:t>
            </a:r>
            <a:br>
              <a:rPr lang="zh-CN" altLang="en-US" sz="3000" b="1">
                <a:solidFill>
                  <a:schemeClr val="accent4">
                    <a:lumMod val="75000"/>
                  </a:schemeClr>
                </a:solidFill>
              </a:rPr>
            </a:br>
            <a:br>
              <a:rPr lang="zh-CN" altLang="en-US" sz="3000"/>
            </a:br>
            <a:r>
              <a:rPr lang="en-US" altLang="zh-CN" sz="3000"/>
              <a:t>     </a:t>
            </a:r>
            <a:r>
              <a:rPr lang="zh-CN" altLang="en-US" sz="3000"/>
              <a:t>好，今天跟大家就讲到这里，我们下次节目再见。谢谢大家！</a:t>
            </a:r>
            <a:endParaRPr lang="zh-CN" altLang="en-US" sz="3000"/>
          </a:p>
        </p:txBody>
      </p:sp>
      <p:sp>
        <p:nvSpPr>
          <p:cNvPr id="3" name="页脚占位符 2"/>
          <p:cNvSpPr>
            <a:spLocks noGrp="1"/>
          </p:cNvSpPr>
          <p:nvPr>
            <p:ph type="ftr" sz="quarter" idx="11"/>
          </p:nvPr>
        </p:nvSpPr>
        <p:spPr/>
        <p:txBody>
          <a:bodyPr/>
          <a:p>
            <a:r>
              <a:rPr lang="zh-CN" altLang="en-US"/>
              <a:t>白话佛法视频开示 第107集 《见证实相 以相妙用》【原文】</a:t>
            </a:r>
            <a:endParaRPr lang="zh-CN" altLang="en-US"/>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lvl="0"/>
            <a:r>
              <a:rPr lang="zh-CN" altLang="en-US" b="1">
                <a:solidFill>
                  <a:schemeClr val="accent4">
                    <a:lumMod val="50000"/>
                  </a:schemeClr>
                </a:solidFill>
                <a:sym typeface="+mn-ea"/>
              </a:rPr>
              <a:t>【</a:t>
            </a:r>
            <a:r>
              <a:rPr lang="zh-CN" altLang="en-US" b="1">
                <a:solidFill>
                  <a:schemeClr val="accent4">
                    <a:lumMod val="50000"/>
                  </a:schemeClr>
                </a:solidFill>
                <a:sym typeface="+mn-ea"/>
              </a:rPr>
              <a:t>思考</a:t>
            </a:r>
            <a:r>
              <a:rPr lang="zh-CN" altLang="en-US" b="1">
                <a:solidFill>
                  <a:schemeClr val="accent4">
                    <a:lumMod val="50000"/>
                  </a:schemeClr>
                </a:solidFill>
                <a:sym typeface="+mn-ea"/>
              </a:rPr>
              <a:t>】</a:t>
            </a:r>
            <a:br>
              <a:rPr lang="zh-CN" altLang="en-US">
                <a:solidFill>
                  <a:schemeClr val="accent4">
                    <a:lumMod val="50000"/>
                  </a:schemeClr>
                </a:solidFill>
              </a:rPr>
            </a:br>
            <a:r>
              <a:rPr lang="en-US" altLang="zh-CN">
                <a:solidFill>
                  <a:schemeClr val="accent4">
                    <a:lumMod val="50000"/>
                  </a:schemeClr>
                </a:solidFill>
              </a:rPr>
              <a:t>     </a:t>
            </a:r>
            <a:r>
              <a:rPr lang="zh-CN" altLang="en-US">
                <a:solidFill>
                  <a:schemeClr val="accent4">
                    <a:lumMod val="50000"/>
                  </a:schemeClr>
                </a:solidFill>
              </a:rPr>
              <a:t>如何理解：心无所住，见证实相，以相妙用。</a:t>
            </a:r>
            <a:br>
              <a:rPr lang="zh-CN" altLang="en-US">
                <a:solidFill>
                  <a:schemeClr val="accent4">
                    <a:lumMod val="50000"/>
                  </a:schemeClr>
                </a:solidFill>
              </a:rPr>
            </a:br>
            <a:r>
              <a:rPr lang="en-US" altLang="zh-CN">
                <a:solidFill>
                  <a:schemeClr val="accent4">
                    <a:lumMod val="50000"/>
                  </a:schemeClr>
                </a:solidFill>
              </a:rPr>
              <a:t>     </a:t>
            </a:r>
            <a:r>
              <a:rPr lang="zh-CN" altLang="en-US">
                <a:solidFill>
                  <a:schemeClr val="accent4">
                    <a:lumMod val="50000"/>
                  </a:schemeClr>
                </a:solidFill>
              </a:rPr>
              <a:t>佛陀善巧方便教导罗睺罗改过的典故对我们的启示。</a:t>
            </a:r>
            <a:br>
              <a:rPr lang="zh-CN" altLang="en-US">
                <a:solidFill>
                  <a:schemeClr val="accent4">
                    <a:lumMod val="50000"/>
                  </a:schemeClr>
                </a:solidFill>
              </a:rPr>
            </a:br>
            <a:br>
              <a:rPr lang="zh-CN" altLang="en-US">
                <a:solidFill>
                  <a:schemeClr val="accent4">
                    <a:lumMod val="50000"/>
                  </a:schemeClr>
                </a:solidFill>
              </a:rPr>
            </a:br>
            <a:r>
              <a:rPr lang="zh-CN" altLang="en-US" b="1">
                <a:solidFill>
                  <a:schemeClr val="accent4">
                    <a:lumMod val="50000"/>
                  </a:schemeClr>
                </a:solidFill>
                <a:sym typeface="+mn-ea"/>
              </a:rPr>
              <a:t>【佛学常识】</a:t>
            </a:r>
            <a:br>
              <a:rPr lang="zh-CN" altLang="en-US">
                <a:solidFill>
                  <a:schemeClr val="accent4">
                    <a:lumMod val="50000"/>
                  </a:schemeClr>
                </a:solidFill>
              </a:rPr>
            </a:br>
            <a:r>
              <a:rPr lang="en-US" altLang="zh-CN">
                <a:solidFill>
                  <a:schemeClr val="accent4">
                    <a:lumMod val="50000"/>
                  </a:schemeClr>
                </a:solidFill>
              </a:rPr>
              <a:t>     </a:t>
            </a:r>
            <a:r>
              <a:rPr lang="zh-CN" altLang="en-US">
                <a:solidFill>
                  <a:schemeClr val="accent4">
                    <a:lumMod val="50000"/>
                  </a:schemeClr>
                </a:solidFill>
              </a:rPr>
              <a:t>见证实相</a:t>
            </a:r>
            <a:br>
              <a:rPr lang="zh-CN" altLang="en-US">
                <a:solidFill>
                  <a:schemeClr val="accent4">
                    <a:lumMod val="50000"/>
                  </a:schemeClr>
                </a:solidFill>
              </a:rPr>
            </a:br>
            <a:r>
              <a:rPr lang="en-US" altLang="zh-CN">
                <a:solidFill>
                  <a:schemeClr val="accent4">
                    <a:lumMod val="50000"/>
                  </a:schemeClr>
                </a:solidFill>
              </a:rPr>
              <a:t>     </a:t>
            </a:r>
            <a:r>
              <a:rPr lang="zh-CN" altLang="en-US">
                <a:solidFill>
                  <a:schemeClr val="accent4">
                    <a:lumMod val="50000"/>
                  </a:schemeClr>
                </a:solidFill>
              </a:rPr>
              <a:t>以相妙用</a:t>
            </a:r>
            <a:endParaRPr lang="zh-CN" altLang="en-US">
              <a:solidFill>
                <a:schemeClr val="accent4">
                  <a:lumMod val="50000"/>
                </a:schemeClr>
              </a:solidFill>
            </a:endParaRPr>
          </a:p>
        </p:txBody>
      </p:sp>
      <p:sp>
        <p:nvSpPr>
          <p:cNvPr id="3" name="页脚占位符 2"/>
          <p:cNvSpPr>
            <a:spLocks noGrp="1"/>
          </p:cNvSpPr>
          <p:nvPr>
            <p:ph type="ftr" sz="quarter" idx="11"/>
          </p:nvPr>
        </p:nvSpPr>
        <p:spPr/>
        <p:txBody>
          <a:bodyPr/>
          <a:p>
            <a:r>
              <a:rPr lang="zh-CN" altLang="en-US"/>
              <a:t>白话佛法视频开示 第107集 《见证实相 以相妙用》【</a:t>
            </a:r>
            <a:r>
              <a:rPr lang="zh-CN" altLang="en-US">
                <a:sym typeface="+mn-ea"/>
              </a:rPr>
              <a:t>思考</a:t>
            </a:r>
            <a:r>
              <a:rPr lang="zh-CN" altLang="en-US"/>
              <a:t>】</a:t>
            </a:r>
            <a:r>
              <a:rPr lang="zh-CN" altLang="en-US">
                <a:sym typeface="+mn-ea"/>
              </a:rPr>
              <a:t>【佛学常识】</a:t>
            </a:r>
            <a:endParaRPr lang="zh-CN" altLang="en-US"/>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Autofit/>
          </a:bodyPr>
          <a:p>
            <a:pPr lvl="0"/>
            <a:r>
              <a:rPr lang="zh-CN" altLang="en-US" sz="2400" b="1">
                <a:solidFill>
                  <a:schemeClr val="accent4">
                    <a:lumMod val="50000"/>
                  </a:schemeClr>
                </a:solidFill>
                <a:sym typeface="+mn-ea"/>
              </a:rPr>
              <a:t>【</a:t>
            </a:r>
            <a:r>
              <a:rPr lang="zh-CN" altLang="en-US" sz="2400" b="1">
                <a:solidFill>
                  <a:schemeClr val="accent4">
                    <a:lumMod val="50000"/>
                  </a:schemeClr>
                </a:solidFill>
                <a:sym typeface="+mn-ea"/>
              </a:rPr>
              <a:t>记诵</a:t>
            </a:r>
            <a:r>
              <a:rPr lang="zh-CN" altLang="en-US" sz="2400" b="1">
                <a:solidFill>
                  <a:schemeClr val="accent4">
                    <a:lumMod val="50000"/>
                  </a:schemeClr>
                </a:solidFill>
                <a:sym typeface="+mn-ea"/>
              </a:rPr>
              <a:t>】</a:t>
            </a:r>
            <a:br>
              <a:rPr lang="zh-CN" altLang="en-US" sz="2400">
                <a:solidFill>
                  <a:schemeClr val="accent4">
                    <a:lumMod val="50000"/>
                  </a:schemeClr>
                </a:solidFill>
              </a:rPr>
            </a:br>
            <a:r>
              <a:rPr lang="en-US" altLang="zh-CN" sz="2400">
                <a:solidFill>
                  <a:schemeClr val="accent4">
                    <a:lumMod val="50000"/>
                  </a:schemeClr>
                </a:solidFill>
              </a:rPr>
              <a:t>     </a:t>
            </a:r>
            <a:r>
              <a:rPr lang="zh-CN" altLang="en-US" sz="2400">
                <a:solidFill>
                  <a:schemeClr val="accent4">
                    <a:lumMod val="50000"/>
                  </a:schemeClr>
                </a:solidFill>
              </a:rPr>
              <a:t>心无所住，见证实相，以相妙用，以真实的如来相来印证自己内心的佛相，对人间看穿看破，但是要善待，要妙用，这就是禅门观。</a:t>
            </a:r>
            <a:br>
              <a:rPr lang="zh-CN" altLang="en-US" sz="2400">
                <a:solidFill>
                  <a:schemeClr val="accent4">
                    <a:lumMod val="50000"/>
                  </a:schemeClr>
                </a:solidFill>
              </a:rPr>
            </a:br>
            <a:r>
              <a:rPr lang="en-US" altLang="zh-CN" sz="2400">
                <a:solidFill>
                  <a:schemeClr val="accent4">
                    <a:lumMod val="50000"/>
                  </a:schemeClr>
                </a:solidFill>
              </a:rPr>
              <a:t>     </a:t>
            </a:r>
            <a:r>
              <a:rPr lang="zh-CN" altLang="en-US" sz="2400">
                <a:solidFill>
                  <a:schemeClr val="accent4">
                    <a:lumMod val="50000"/>
                  </a:schemeClr>
                </a:solidFill>
              </a:rPr>
              <a:t>念经要念出佛的种子，做人要做出圣人，学佛要把佛的愿力做出来、学出来，用这个愿力去战胜人间一切烦恼，最后才能成为人间的活佛。</a:t>
            </a:r>
            <a:br>
              <a:rPr lang="zh-CN" altLang="en-US" sz="2400">
                <a:solidFill>
                  <a:schemeClr val="accent4">
                    <a:lumMod val="50000"/>
                  </a:schemeClr>
                </a:solidFill>
              </a:rPr>
            </a:br>
            <a:r>
              <a:rPr lang="en-US" altLang="zh-CN" sz="2400">
                <a:solidFill>
                  <a:schemeClr val="accent4">
                    <a:lumMod val="50000"/>
                  </a:schemeClr>
                </a:solidFill>
              </a:rPr>
              <a:t>     </a:t>
            </a:r>
            <a:r>
              <a:rPr lang="zh-CN" altLang="en-US" sz="2400">
                <a:solidFill>
                  <a:schemeClr val="accent4">
                    <a:lumMod val="50000"/>
                  </a:schemeClr>
                </a:solidFill>
              </a:rPr>
              <a:t>要熟悉自我，自己要了解自我，要降伏自我，要改变自我，修心，首先要看他的出发点和目的是不是相符合。真正的目的是要超脱六道，能够一世修成。学佛要有正确的修行观，才能开启内在本有的智慧。真修的人在内心深处改变；真修实修，进入如来智慧，用如来的智慧让自己一世修成、永断轮回。</a:t>
            </a:r>
            <a:endParaRPr lang="zh-CN" altLang="en-US" sz="2400">
              <a:solidFill>
                <a:schemeClr val="accent4">
                  <a:lumMod val="50000"/>
                </a:schemeClr>
              </a:solidFill>
            </a:endParaRPr>
          </a:p>
        </p:txBody>
      </p:sp>
      <p:sp>
        <p:nvSpPr>
          <p:cNvPr id="3" name="页脚占位符 2"/>
          <p:cNvSpPr>
            <a:spLocks noGrp="1"/>
          </p:cNvSpPr>
          <p:nvPr>
            <p:ph type="ftr" sz="quarter" idx="11"/>
          </p:nvPr>
        </p:nvSpPr>
        <p:spPr/>
        <p:txBody>
          <a:bodyPr/>
          <a:p>
            <a:r>
              <a:rPr lang="zh-CN" altLang="en-US"/>
              <a:t>白话佛法视频开示 第107集 《见证实相 以相妙用》【</a:t>
            </a:r>
            <a:r>
              <a:rPr lang="zh-CN" altLang="en-US">
                <a:solidFill>
                  <a:schemeClr val="accent4">
                    <a:lumMod val="50000"/>
                  </a:schemeClr>
                </a:solidFill>
                <a:sym typeface="+mn-ea"/>
              </a:rPr>
              <a:t>记诵</a:t>
            </a:r>
            <a:r>
              <a:rPr lang="zh-CN" altLang="en-US"/>
              <a:t>】</a:t>
            </a:r>
            <a:endParaRPr lang="zh-CN" altLang="en-US"/>
          </a:p>
        </p:txBody>
      </p:sp>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lvl="0"/>
            <a:br>
              <a:rPr lang="zh-CN" altLang="en-US" sz="3000">
                <a:solidFill>
                  <a:schemeClr val="accent4">
                    <a:lumMod val="50000"/>
                  </a:schemeClr>
                </a:solidFill>
              </a:rPr>
            </a:br>
            <a:br>
              <a:rPr lang="zh-CN" altLang="en-US" sz="3000">
                <a:solidFill>
                  <a:schemeClr val="accent4">
                    <a:lumMod val="50000"/>
                  </a:schemeClr>
                </a:solidFill>
              </a:rPr>
            </a:br>
            <a:r>
              <a:rPr lang="en-US" altLang="zh-CN" sz="3000">
                <a:solidFill>
                  <a:schemeClr val="accent4">
                    <a:lumMod val="50000"/>
                  </a:schemeClr>
                </a:solidFill>
              </a:rPr>
              <a:t>     </a:t>
            </a:r>
            <a:r>
              <a:rPr lang="zh-CN" altLang="en-US" sz="3000">
                <a:solidFill>
                  <a:schemeClr val="accent4">
                    <a:lumMod val="50000"/>
                  </a:schemeClr>
                </a:solidFill>
              </a:rPr>
              <a:t>当一个人找理由辩解的时候，除了说明这个人的境界低、还没有开悟、执著，没有对他有任何帮助。</a:t>
            </a:r>
            <a:br>
              <a:rPr lang="zh-CN" altLang="en-US" sz="3000">
                <a:solidFill>
                  <a:schemeClr val="accent4">
                    <a:lumMod val="50000"/>
                  </a:schemeClr>
                </a:solidFill>
              </a:rPr>
            </a:br>
            <a:r>
              <a:rPr lang="en-US" altLang="zh-CN" sz="3000">
                <a:solidFill>
                  <a:schemeClr val="accent4">
                    <a:lumMod val="50000"/>
                  </a:schemeClr>
                </a:solidFill>
              </a:rPr>
              <a:t>     </a:t>
            </a:r>
            <a:r>
              <a:rPr lang="zh-CN" altLang="en-US" sz="3000">
                <a:solidFill>
                  <a:schemeClr val="accent4">
                    <a:lumMod val="50000"/>
                  </a:schemeClr>
                </a:solidFill>
              </a:rPr>
              <a:t>因为世事无常，这个世界没有是非，只有因果。只有锻炼自己的意识，知道宇宙“苦空无常”，才能坦然地接受因果。</a:t>
            </a:r>
            <a:br>
              <a:rPr lang="zh-CN" altLang="en-US" sz="3000">
                <a:solidFill>
                  <a:schemeClr val="accent4">
                    <a:lumMod val="50000"/>
                  </a:schemeClr>
                </a:solidFill>
              </a:rPr>
            </a:br>
            <a:br>
              <a:rPr lang="zh-CN" altLang="en-US" sz="3000">
                <a:solidFill>
                  <a:schemeClr val="accent4">
                    <a:lumMod val="50000"/>
                  </a:schemeClr>
                </a:solidFill>
              </a:rPr>
            </a:br>
            <a:r>
              <a:rPr lang="en-US" altLang="zh-CN" sz="3000">
                <a:solidFill>
                  <a:schemeClr val="accent4">
                    <a:lumMod val="50000"/>
                  </a:schemeClr>
                </a:solidFill>
              </a:rPr>
              <a:t>     </a:t>
            </a:r>
            <a:r>
              <a:rPr lang="zh-CN" altLang="en-US" sz="3000">
                <a:solidFill>
                  <a:schemeClr val="accent4">
                    <a:lumMod val="50000"/>
                  </a:schemeClr>
                </a:solidFill>
              </a:rPr>
              <a:t>初心能给你带来力量，</a:t>
            </a:r>
            <a:br>
              <a:rPr lang="zh-CN" altLang="en-US" sz="3000">
                <a:solidFill>
                  <a:schemeClr val="accent4">
                    <a:lumMod val="50000"/>
                  </a:schemeClr>
                </a:solidFill>
              </a:rPr>
            </a:br>
            <a:r>
              <a:rPr lang="zh-CN" altLang="en-US" sz="3000">
                <a:solidFill>
                  <a:schemeClr val="accent4">
                    <a:lumMod val="50000"/>
                  </a:schemeClr>
                </a:solidFill>
              </a:rPr>
              <a:t> </a:t>
            </a:r>
            <a:r>
              <a:rPr lang="en-US" altLang="zh-CN" sz="3000">
                <a:solidFill>
                  <a:schemeClr val="accent4">
                    <a:lumMod val="50000"/>
                  </a:schemeClr>
                </a:solidFill>
              </a:rPr>
              <a:t>    </a:t>
            </a:r>
            <a:r>
              <a:rPr lang="zh-CN" altLang="en-US" sz="3000">
                <a:solidFill>
                  <a:schemeClr val="accent4">
                    <a:lumMod val="50000"/>
                  </a:schemeClr>
                </a:solidFill>
              </a:rPr>
              <a:t>恒心会让你学会忍辱。</a:t>
            </a:r>
            <a:endParaRPr lang="zh-CN" altLang="en-US" sz="3000">
              <a:solidFill>
                <a:schemeClr val="accent4">
                  <a:lumMod val="50000"/>
                </a:schemeClr>
              </a:solidFill>
            </a:endParaRPr>
          </a:p>
        </p:txBody>
      </p:sp>
      <p:sp>
        <p:nvSpPr>
          <p:cNvPr id="3" name="页脚占位符 2"/>
          <p:cNvSpPr>
            <a:spLocks noGrp="1"/>
          </p:cNvSpPr>
          <p:nvPr>
            <p:ph type="ftr" sz="quarter" idx="11"/>
          </p:nvPr>
        </p:nvSpPr>
        <p:spPr/>
        <p:txBody>
          <a:bodyPr/>
          <a:p>
            <a:r>
              <a:rPr lang="zh-CN" altLang="en-US">
                <a:sym typeface="+mn-ea"/>
              </a:rPr>
              <a:t>师父每日佛言佛语</a:t>
            </a:r>
            <a:r>
              <a:rPr lang="zh-CN" altLang="en-US"/>
              <a:t> 《</a:t>
            </a:r>
            <a:r>
              <a:rPr lang="zh-CN" altLang="en-US">
                <a:sym typeface="+mn-ea"/>
              </a:rPr>
              <a:t>同体大悲</a:t>
            </a:r>
            <a:r>
              <a:rPr lang="zh-CN" altLang="en-US"/>
              <a:t>》【</a:t>
            </a:r>
            <a:r>
              <a:rPr lang="zh-CN" altLang="en-US">
                <a:sym typeface="+mn-ea"/>
              </a:rPr>
              <a:t>2021年4月17日</a:t>
            </a:r>
            <a:r>
              <a:rPr lang="zh-CN" altLang="en-US"/>
              <a:t>】</a:t>
            </a:r>
            <a:endParaRPr lang="zh-CN" altLang="en-US"/>
          </a:p>
        </p:txBody>
      </p:sp>
      <p:sp>
        <p:nvSpPr>
          <p:cNvPr id="4" name="文本框 3"/>
          <p:cNvSpPr txBox="1"/>
          <p:nvPr/>
        </p:nvSpPr>
        <p:spPr>
          <a:xfrm>
            <a:off x="2643505" y="386080"/>
            <a:ext cx="6906260" cy="1568450"/>
          </a:xfrm>
          <a:prstGeom prst="rect">
            <a:avLst/>
          </a:prstGeom>
          <a:noFill/>
        </p:spPr>
        <p:txBody>
          <a:bodyPr wrap="none" rtlCol="0">
            <a:spAutoFit/>
          </a:bodyPr>
          <a:p>
            <a:pPr algn="ctr">
              <a:lnSpc>
                <a:spcPct val="150000"/>
              </a:lnSpc>
            </a:pPr>
            <a:r>
              <a:rPr lang="zh-CN" altLang="en-US" sz="3200" b="1">
                <a:solidFill>
                  <a:schemeClr val="accent4">
                    <a:lumMod val="50000"/>
                  </a:schemeClr>
                </a:solidFill>
                <a:sym typeface="+mn-ea"/>
              </a:rPr>
              <a:t>师父每日佛言佛语（2021年4月17日）</a:t>
            </a:r>
            <a:br>
              <a:rPr lang="zh-CN" altLang="en-US" sz="3200" b="1">
                <a:solidFill>
                  <a:schemeClr val="accent4">
                    <a:lumMod val="50000"/>
                  </a:schemeClr>
                </a:solidFill>
                <a:sym typeface="+mn-ea"/>
              </a:rPr>
            </a:br>
            <a:r>
              <a:rPr lang="zh-CN" altLang="en-US" sz="3200" b="1">
                <a:solidFill>
                  <a:schemeClr val="accent4">
                    <a:lumMod val="50000"/>
                  </a:schemeClr>
                </a:solidFill>
                <a:sym typeface="+mn-ea"/>
              </a:rPr>
              <a:t>《同体大悲》</a:t>
            </a:r>
            <a:endParaRPr lang="zh-CN" altLang="en-US" sz="3200" b="1">
              <a:solidFill>
                <a:schemeClr val="accent4">
                  <a:lumMod val="50000"/>
                </a:schemeClr>
              </a:solidFill>
              <a:sym typeface="+mn-ea"/>
            </a:endParaRPr>
          </a:p>
        </p:txBody>
      </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529230" y="890010"/>
            <a:ext cx="11134800" cy="5077460"/>
          </a:xfrm>
          <a:prstGeom prst="rect">
            <a:avLst/>
          </a:prstGeom>
          <a:noFill/>
        </p:spPr>
        <p:txBody>
          <a:bodyPr wrap="square" rtlCol="0" anchor="t">
            <a:spAutoFit/>
          </a:bodyPr>
          <a:p>
            <a:pPr algn="ctr">
              <a:lnSpc>
                <a:spcPct val="150000"/>
              </a:lnSpc>
            </a:pPr>
            <a:r>
              <a:rPr lang="zh-CN" altLang="en-US" sz="3600" spc="4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rPr>
              <a:t>师父给世界佛友最后的叮咛</a:t>
            </a:r>
            <a:endParaRPr lang="zh-CN" altLang="en-US" sz="3000" spc="4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endParaRPr>
          </a:p>
          <a:p>
            <a:pPr algn="ctr"/>
            <a:endParaRPr lang="zh-CN" altLang="en-US" sz="1600" spc="4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endParaRPr>
          </a:p>
          <a:p>
            <a:pPr algn="ctr"/>
            <a:endParaRPr lang="zh-CN" altLang="en-US" sz="1600" spc="4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endParaRPr>
          </a:p>
          <a:p>
            <a:pPr algn="l"/>
            <a:r>
              <a:rPr lang="zh-CN" altLang="en-US" sz="2800" spc="4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rPr>
              <a:t>世界佛友大家好！</a:t>
            </a:r>
            <a:endParaRPr lang="zh-CN" altLang="en-US" sz="2800" spc="4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endParaRPr>
          </a:p>
          <a:p>
            <a:pPr algn="just">
              <a:lnSpc>
                <a:spcPct val="150000"/>
              </a:lnSpc>
            </a:pPr>
            <a:r>
              <a:rPr lang="zh-CN" altLang="en-US" sz="2800" spc="4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rPr>
              <a:t>     师父很久没有跟大家见面了，这一年时间师父很想念大家，师父心中时时挂念着每个孩子。你们都是心靈法門的火种，无论师父在哪里，师父永远在你们每个孩子的心里，观世音菩萨的慈悲永远普照着你们的心灵。师父很爱你们！希望你们坚持佛道，永不退转！</a:t>
            </a:r>
            <a:endParaRPr lang="zh-CN" altLang="en-US" sz="2800" spc="4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endParaRPr>
          </a:p>
        </p:txBody>
      </p:sp>
    </p:spTree>
    <p:custDataLst>
      <p:tags r:id="rId2"/>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lvl="0"/>
            <a:r>
              <a:rPr lang="en-US" altLang="zh-CN">
                <a:solidFill>
                  <a:schemeClr val="accent4">
                    <a:lumMod val="50000"/>
                  </a:schemeClr>
                </a:solidFill>
              </a:rPr>
              <a:t>     </a:t>
            </a:r>
            <a:r>
              <a:rPr lang="zh-CN" altLang="en-US">
                <a:solidFill>
                  <a:schemeClr val="accent4">
                    <a:lumMod val="50000"/>
                  </a:schemeClr>
                </a:solidFill>
              </a:rPr>
              <a:t>什么叫坚强？就是别人做不到的事情，你都能做到。</a:t>
            </a:r>
            <a:br>
              <a:rPr lang="zh-CN" altLang="en-US">
                <a:solidFill>
                  <a:schemeClr val="accent4">
                    <a:lumMod val="50000"/>
                  </a:schemeClr>
                </a:solidFill>
              </a:rPr>
            </a:br>
            <a:r>
              <a:rPr lang="en-US" altLang="zh-CN">
                <a:solidFill>
                  <a:schemeClr val="accent4">
                    <a:lumMod val="50000"/>
                  </a:schemeClr>
                </a:solidFill>
              </a:rPr>
              <a:t>     </a:t>
            </a:r>
            <a:r>
              <a:rPr lang="zh-CN" altLang="en-US">
                <a:solidFill>
                  <a:schemeClr val="accent4">
                    <a:lumMod val="50000"/>
                  </a:schemeClr>
                </a:solidFill>
              </a:rPr>
              <a:t>什么叫忍辱？就是别人不能忍耐的，你都能够忍耐；别人不接受的侮辱，你能接受。</a:t>
            </a:r>
            <a:br>
              <a:rPr lang="zh-CN" altLang="en-US">
                <a:solidFill>
                  <a:schemeClr val="accent4">
                    <a:lumMod val="50000"/>
                  </a:schemeClr>
                </a:solidFill>
              </a:rPr>
            </a:br>
            <a:r>
              <a:rPr lang="en-US" altLang="zh-CN">
                <a:solidFill>
                  <a:schemeClr val="accent4">
                    <a:lumMod val="50000"/>
                  </a:schemeClr>
                </a:solidFill>
              </a:rPr>
              <a:t>     </a:t>
            </a:r>
            <a:r>
              <a:rPr lang="zh-CN" altLang="en-US">
                <a:solidFill>
                  <a:schemeClr val="accent4">
                    <a:lumMod val="50000"/>
                  </a:schemeClr>
                </a:solidFill>
              </a:rPr>
              <a:t>因为你根本没有必要和一个品质恶劣侮辱你的人找任何理由去跟他争辩。</a:t>
            </a:r>
            <a:br>
              <a:rPr lang="zh-CN" altLang="en-US">
                <a:solidFill>
                  <a:schemeClr val="accent4">
                    <a:lumMod val="50000"/>
                  </a:schemeClr>
                </a:solidFill>
              </a:rPr>
            </a:br>
            <a:r>
              <a:rPr lang="en-US" altLang="zh-CN">
                <a:solidFill>
                  <a:schemeClr val="accent4">
                    <a:lumMod val="50000"/>
                  </a:schemeClr>
                </a:solidFill>
              </a:rPr>
              <a:t>     </a:t>
            </a:r>
            <a:r>
              <a:rPr lang="zh-CN" altLang="en-US">
                <a:solidFill>
                  <a:schemeClr val="accent4">
                    <a:lumMod val="50000"/>
                  </a:schemeClr>
                </a:solidFill>
              </a:rPr>
              <a:t>什么叫精进？就是别人吃不起的苦，你都能吃得起，你就会精进。</a:t>
            </a:r>
            <a:br>
              <a:rPr lang="zh-CN" altLang="en-US">
                <a:solidFill>
                  <a:schemeClr val="accent4">
                    <a:lumMod val="50000"/>
                  </a:schemeClr>
                </a:solidFill>
              </a:rPr>
            </a:br>
            <a:r>
              <a:rPr lang="en-US" altLang="zh-CN">
                <a:solidFill>
                  <a:schemeClr val="accent4">
                    <a:lumMod val="50000"/>
                  </a:schemeClr>
                </a:solidFill>
              </a:rPr>
              <a:t>     </a:t>
            </a:r>
            <a:r>
              <a:rPr lang="zh-CN" altLang="en-US">
                <a:solidFill>
                  <a:schemeClr val="accent4">
                    <a:lumMod val="50000"/>
                  </a:schemeClr>
                </a:solidFill>
              </a:rPr>
              <a:t>什么叫布施？就是连自己最爱的东西，你都能施舍给别人。</a:t>
            </a:r>
            <a:endParaRPr lang="zh-CN" altLang="en-US">
              <a:solidFill>
                <a:schemeClr val="accent4">
                  <a:lumMod val="50000"/>
                </a:schemeClr>
              </a:solidFill>
            </a:endParaRPr>
          </a:p>
        </p:txBody>
      </p:sp>
      <p:sp>
        <p:nvSpPr>
          <p:cNvPr id="4" name="页脚占位符 3"/>
          <p:cNvSpPr>
            <a:spLocks noGrp="1"/>
          </p:cNvSpPr>
          <p:nvPr>
            <p:ph type="ftr" sz="quarter" idx="11"/>
          </p:nvPr>
        </p:nvSpPr>
        <p:spPr/>
        <p:txBody>
          <a:bodyPr/>
          <a:p>
            <a:r>
              <a:rPr lang="zh-CN" altLang="en-US">
                <a:sym typeface="+mn-ea"/>
              </a:rPr>
              <a:t>师父每日佛言佛语</a:t>
            </a:r>
            <a:r>
              <a:rPr lang="zh-CN" altLang="en-US"/>
              <a:t> 《</a:t>
            </a:r>
            <a:r>
              <a:rPr lang="zh-CN" altLang="en-US">
                <a:sym typeface="+mn-ea"/>
              </a:rPr>
              <a:t>同体大悲</a:t>
            </a:r>
            <a:r>
              <a:rPr lang="zh-CN" altLang="en-US"/>
              <a:t>》【</a:t>
            </a:r>
            <a:r>
              <a:rPr lang="zh-CN" altLang="en-US">
                <a:sym typeface="+mn-ea"/>
              </a:rPr>
              <a:t>2021年4月17日</a:t>
            </a:r>
            <a:r>
              <a:rPr lang="zh-CN" altLang="en-US"/>
              <a:t>】</a:t>
            </a:r>
            <a:endParaRPr lang="zh-CN" altLang="en-US"/>
          </a:p>
        </p:txBody>
      </p:sp>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lvl="0"/>
            <a:r>
              <a:rPr lang="en-US" altLang="zh-CN" sz="3000">
                <a:solidFill>
                  <a:schemeClr val="accent4">
                    <a:lumMod val="50000"/>
                  </a:schemeClr>
                </a:solidFill>
              </a:rPr>
              <a:t>     </a:t>
            </a:r>
            <a:r>
              <a:rPr lang="zh-CN" altLang="en-US" sz="3000">
                <a:solidFill>
                  <a:schemeClr val="accent4">
                    <a:lumMod val="50000"/>
                  </a:schemeClr>
                </a:solidFill>
              </a:rPr>
              <a:t>无量功德是从哪里来？功德是从发心和救度众生中来；而无量的功德，就是为了众生，而不是仅仅为了自己的私欲而付出所谓的任何慈悲。</a:t>
            </a:r>
            <a:br>
              <a:rPr lang="zh-CN" altLang="en-US" sz="3000">
                <a:solidFill>
                  <a:schemeClr val="accent4">
                    <a:lumMod val="50000"/>
                  </a:schemeClr>
                </a:solidFill>
              </a:rPr>
            </a:br>
            <a:r>
              <a:rPr lang="en-US" altLang="zh-CN" sz="3000">
                <a:solidFill>
                  <a:schemeClr val="accent4">
                    <a:lumMod val="50000"/>
                  </a:schemeClr>
                </a:solidFill>
              </a:rPr>
              <a:t>     </a:t>
            </a:r>
            <a:r>
              <a:rPr lang="zh-CN" altLang="en-US" sz="3000">
                <a:solidFill>
                  <a:schemeClr val="accent4">
                    <a:lumMod val="50000"/>
                  </a:schemeClr>
                </a:solidFill>
              </a:rPr>
              <a:t>学佛修心，要心中有佛，心中想着众生，有愿力可以度众生，“勤修信愿行”，才能成就你的佛道。</a:t>
            </a:r>
            <a:br>
              <a:rPr lang="zh-CN" altLang="en-US" sz="3000">
                <a:solidFill>
                  <a:schemeClr val="accent4">
                    <a:lumMod val="50000"/>
                  </a:schemeClr>
                </a:solidFill>
              </a:rPr>
            </a:br>
            <a:r>
              <a:rPr lang="en-US" altLang="zh-CN" sz="3000">
                <a:solidFill>
                  <a:schemeClr val="accent4">
                    <a:lumMod val="50000"/>
                  </a:schemeClr>
                </a:solidFill>
              </a:rPr>
              <a:t>     </a:t>
            </a:r>
            <a:r>
              <a:rPr lang="zh-CN" altLang="en-US" sz="3000">
                <a:solidFill>
                  <a:schemeClr val="accent4">
                    <a:lumMod val="50000"/>
                  </a:schemeClr>
                </a:solidFill>
              </a:rPr>
              <a:t>真正的发心，是发自于内心深处，并随着境界的上升，感通佛菩萨的愿力，才会产生效果。</a:t>
            </a:r>
            <a:br>
              <a:rPr lang="zh-CN" altLang="en-US" sz="3000">
                <a:solidFill>
                  <a:schemeClr val="accent4">
                    <a:lumMod val="50000"/>
                  </a:schemeClr>
                </a:solidFill>
              </a:rPr>
            </a:br>
            <a:r>
              <a:rPr lang="zh-CN" altLang="en-US" sz="3000">
                <a:solidFill>
                  <a:schemeClr val="accent4">
                    <a:lumMod val="50000"/>
                  </a:schemeClr>
                </a:solidFill>
              </a:rPr>
              <a:t> </a:t>
            </a:r>
            <a:r>
              <a:rPr lang="en-US" altLang="zh-CN" sz="3000">
                <a:solidFill>
                  <a:schemeClr val="accent4">
                    <a:lumMod val="50000"/>
                  </a:schemeClr>
                </a:solidFill>
              </a:rPr>
              <a:t>    </a:t>
            </a:r>
            <a:r>
              <a:rPr lang="zh-CN" altLang="en-US" sz="3000">
                <a:solidFill>
                  <a:schemeClr val="accent4">
                    <a:lumMod val="50000"/>
                  </a:schemeClr>
                </a:solidFill>
              </a:rPr>
              <a:t>发心是因，加持是缘。守戒是因，福报是缘。</a:t>
            </a:r>
            <a:br>
              <a:rPr lang="zh-CN" altLang="en-US" sz="3000">
                <a:solidFill>
                  <a:schemeClr val="accent4">
                    <a:lumMod val="50000"/>
                  </a:schemeClr>
                </a:solidFill>
              </a:rPr>
            </a:br>
            <a:r>
              <a:rPr lang="en-US" altLang="zh-CN" sz="3000">
                <a:solidFill>
                  <a:schemeClr val="accent4">
                    <a:lumMod val="50000"/>
                  </a:schemeClr>
                </a:solidFill>
              </a:rPr>
              <a:t>     </a:t>
            </a:r>
            <a:r>
              <a:rPr lang="zh-CN" altLang="en-US" sz="3000">
                <a:solidFill>
                  <a:schemeClr val="accent4">
                    <a:lumMod val="50000"/>
                  </a:schemeClr>
                </a:solidFill>
              </a:rPr>
              <a:t>诚信为因，恒常是缘。生而缘因，灭而因缘。</a:t>
            </a:r>
            <a:endParaRPr lang="zh-CN" altLang="en-US" sz="3000">
              <a:solidFill>
                <a:schemeClr val="accent4">
                  <a:lumMod val="50000"/>
                </a:schemeClr>
              </a:solidFill>
            </a:endParaRPr>
          </a:p>
        </p:txBody>
      </p:sp>
      <p:sp>
        <p:nvSpPr>
          <p:cNvPr id="4" name="页脚占位符 3"/>
          <p:cNvSpPr>
            <a:spLocks noGrp="1"/>
          </p:cNvSpPr>
          <p:nvPr>
            <p:ph type="ftr" sz="quarter" idx="11"/>
          </p:nvPr>
        </p:nvSpPr>
        <p:spPr/>
        <p:txBody>
          <a:bodyPr/>
          <a:p>
            <a:r>
              <a:rPr lang="zh-CN" altLang="en-US">
                <a:sym typeface="+mn-ea"/>
              </a:rPr>
              <a:t>师父每日佛言佛语</a:t>
            </a:r>
            <a:r>
              <a:rPr lang="zh-CN" altLang="en-US"/>
              <a:t> 《</a:t>
            </a:r>
            <a:r>
              <a:rPr lang="zh-CN" altLang="en-US">
                <a:sym typeface="+mn-ea"/>
              </a:rPr>
              <a:t>同体大悲</a:t>
            </a:r>
            <a:r>
              <a:rPr lang="zh-CN" altLang="en-US"/>
              <a:t>》【</a:t>
            </a:r>
            <a:r>
              <a:rPr lang="zh-CN" altLang="en-US">
                <a:sym typeface="+mn-ea"/>
              </a:rPr>
              <a:t>2021年4月17日</a:t>
            </a:r>
            <a:r>
              <a:rPr lang="zh-CN" altLang="en-US"/>
              <a:t>】</a:t>
            </a:r>
            <a:endParaRPr lang="zh-CN" altLang="en-US"/>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lvl="0"/>
            <a:r>
              <a:rPr lang="en-US" altLang="zh-CN" sz="3000">
                <a:solidFill>
                  <a:schemeClr val="accent4">
                    <a:lumMod val="50000"/>
                  </a:schemeClr>
                </a:solidFill>
              </a:rPr>
              <a:t>     </a:t>
            </a:r>
            <a:r>
              <a:rPr lang="zh-CN" altLang="en-US" sz="3000">
                <a:solidFill>
                  <a:schemeClr val="accent4">
                    <a:lumMod val="50000"/>
                  </a:schemeClr>
                </a:solidFill>
              </a:rPr>
              <a:t>能把众生的痛苦和快乐，感受到犹如自己的苦乐，就是“人伤我痛”。</a:t>
            </a:r>
            <a:br>
              <a:rPr lang="zh-CN" altLang="en-US" sz="3000">
                <a:solidFill>
                  <a:schemeClr val="accent4">
                    <a:lumMod val="50000"/>
                  </a:schemeClr>
                </a:solidFill>
              </a:rPr>
            </a:br>
            <a:r>
              <a:rPr lang="en-US" altLang="zh-CN" sz="3000">
                <a:solidFill>
                  <a:schemeClr val="accent4">
                    <a:lumMod val="50000"/>
                  </a:schemeClr>
                </a:solidFill>
              </a:rPr>
              <a:t>     </a:t>
            </a:r>
            <a:r>
              <a:rPr lang="zh-CN" altLang="en-US" sz="3000">
                <a:solidFill>
                  <a:schemeClr val="accent4">
                    <a:lumMod val="50000"/>
                  </a:schemeClr>
                </a:solidFill>
              </a:rPr>
              <a:t>能把对众生的善良，转变为慈悲心，你世俗的私心就会日益减少。</a:t>
            </a:r>
            <a:br>
              <a:rPr lang="zh-CN" altLang="en-US" sz="3000">
                <a:solidFill>
                  <a:schemeClr val="accent4">
                    <a:lumMod val="50000"/>
                  </a:schemeClr>
                </a:solidFill>
              </a:rPr>
            </a:br>
            <a:r>
              <a:rPr lang="en-US" altLang="zh-CN" sz="3000">
                <a:solidFill>
                  <a:schemeClr val="accent4">
                    <a:lumMod val="50000"/>
                  </a:schemeClr>
                </a:solidFill>
              </a:rPr>
              <a:t>     </a:t>
            </a:r>
            <a:r>
              <a:rPr lang="zh-CN" altLang="en-US" sz="3000">
                <a:solidFill>
                  <a:schemeClr val="accent4">
                    <a:lumMod val="50000"/>
                  </a:schemeClr>
                </a:solidFill>
              </a:rPr>
              <a:t>常学佛的菩提心，你的福慧就会每天增加。</a:t>
            </a:r>
            <a:br>
              <a:rPr lang="zh-CN" altLang="en-US" sz="3000">
                <a:solidFill>
                  <a:schemeClr val="accent4">
                    <a:lumMod val="50000"/>
                  </a:schemeClr>
                </a:solidFill>
              </a:rPr>
            </a:br>
            <a:r>
              <a:rPr lang="en-US" altLang="zh-CN" sz="3000">
                <a:solidFill>
                  <a:schemeClr val="accent4">
                    <a:lumMod val="50000"/>
                  </a:schemeClr>
                </a:solidFill>
              </a:rPr>
              <a:t>     </a:t>
            </a:r>
            <a:r>
              <a:rPr lang="zh-CN" altLang="en-US" sz="3000">
                <a:solidFill>
                  <a:schemeClr val="accent4">
                    <a:lumMod val="50000"/>
                  </a:schemeClr>
                </a:solidFill>
              </a:rPr>
              <a:t>观世音菩萨无缘大慈同体大悲，“千处祈求千处应”，就是我们最好的榜样。</a:t>
            </a:r>
            <a:br>
              <a:rPr lang="zh-CN" altLang="en-US" sz="3000">
                <a:solidFill>
                  <a:schemeClr val="accent4">
                    <a:lumMod val="50000"/>
                  </a:schemeClr>
                </a:solidFill>
              </a:rPr>
            </a:br>
            <a:r>
              <a:rPr lang="en-US" altLang="zh-CN" sz="3000">
                <a:solidFill>
                  <a:schemeClr val="accent4">
                    <a:lumMod val="50000"/>
                  </a:schemeClr>
                </a:solidFill>
              </a:rPr>
              <a:t>     </a:t>
            </a:r>
            <a:r>
              <a:rPr lang="zh-CN" altLang="en-US" sz="3000">
                <a:solidFill>
                  <a:schemeClr val="accent4">
                    <a:lumMod val="50000"/>
                  </a:schemeClr>
                </a:solidFill>
              </a:rPr>
              <a:t>放下自我，一心为众生，才能成就空性无我。</a:t>
            </a:r>
            <a:endParaRPr lang="zh-CN" altLang="en-US" sz="3000">
              <a:solidFill>
                <a:schemeClr val="accent4">
                  <a:lumMod val="50000"/>
                </a:schemeClr>
              </a:solidFill>
            </a:endParaRPr>
          </a:p>
        </p:txBody>
      </p:sp>
      <p:sp>
        <p:nvSpPr>
          <p:cNvPr id="4" name="页脚占位符 3"/>
          <p:cNvSpPr>
            <a:spLocks noGrp="1"/>
          </p:cNvSpPr>
          <p:nvPr>
            <p:ph type="ftr" sz="quarter" idx="11"/>
          </p:nvPr>
        </p:nvSpPr>
        <p:spPr/>
        <p:txBody>
          <a:bodyPr/>
          <a:p>
            <a:r>
              <a:rPr lang="zh-CN" altLang="en-US">
                <a:sym typeface="+mn-ea"/>
              </a:rPr>
              <a:t>师父每日佛言佛语</a:t>
            </a:r>
            <a:r>
              <a:rPr lang="zh-CN" altLang="en-US"/>
              <a:t> 《</a:t>
            </a:r>
            <a:r>
              <a:rPr lang="zh-CN" altLang="en-US">
                <a:sym typeface="+mn-ea"/>
              </a:rPr>
              <a:t>同体大悲</a:t>
            </a:r>
            <a:r>
              <a:rPr lang="zh-CN" altLang="en-US"/>
              <a:t>》【</a:t>
            </a:r>
            <a:r>
              <a:rPr lang="zh-CN" altLang="en-US">
                <a:sym typeface="+mn-ea"/>
              </a:rPr>
              <a:t>2021年4月17日</a:t>
            </a:r>
            <a:r>
              <a:rPr lang="zh-CN" altLang="en-US"/>
              <a:t>】</a:t>
            </a:r>
            <a:endParaRPr lang="zh-CN" altLang="en-US"/>
          </a:p>
        </p:txBody>
      </p:sp>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lvl="0"/>
            <a:r>
              <a:rPr lang="en-US" altLang="zh-CN" sz="3000">
                <a:solidFill>
                  <a:schemeClr val="accent4">
                    <a:lumMod val="50000"/>
                  </a:schemeClr>
                </a:solidFill>
              </a:rPr>
              <a:t>     </a:t>
            </a:r>
            <a:r>
              <a:rPr lang="zh-CN" altLang="en-US" sz="3000">
                <a:solidFill>
                  <a:schemeClr val="accent4">
                    <a:lumMod val="50000"/>
                  </a:schemeClr>
                </a:solidFill>
              </a:rPr>
              <a:t>不被欲望所控制，不被杂念所左右。</a:t>
            </a:r>
            <a:br>
              <a:rPr lang="zh-CN" altLang="en-US" sz="3000">
                <a:solidFill>
                  <a:schemeClr val="accent4">
                    <a:lumMod val="50000"/>
                  </a:schemeClr>
                </a:solidFill>
              </a:rPr>
            </a:br>
            <a:r>
              <a:rPr lang="en-US" altLang="zh-CN" sz="3000">
                <a:solidFill>
                  <a:schemeClr val="accent4">
                    <a:lumMod val="50000"/>
                  </a:schemeClr>
                </a:solidFill>
              </a:rPr>
              <a:t>     </a:t>
            </a:r>
            <a:r>
              <a:rPr lang="zh-CN" altLang="en-US" sz="3000">
                <a:solidFill>
                  <a:schemeClr val="accent4">
                    <a:lumMod val="50000"/>
                  </a:schemeClr>
                </a:solidFill>
              </a:rPr>
              <a:t>放下解脱好好修，想得通来无烦恼，想不通来生烦恼。</a:t>
            </a:r>
            <a:br>
              <a:rPr lang="zh-CN" altLang="en-US" sz="3000">
                <a:solidFill>
                  <a:schemeClr val="accent4">
                    <a:lumMod val="50000"/>
                  </a:schemeClr>
                </a:solidFill>
              </a:rPr>
            </a:br>
            <a:r>
              <a:rPr lang="en-US" altLang="zh-CN" sz="3000">
                <a:solidFill>
                  <a:schemeClr val="accent4">
                    <a:lumMod val="50000"/>
                  </a:schemeClr>
                </a:solidFill>
              </a:rPr>
              <a:t>     </a:t>
            </a:r>
            <a:r>
              <a:rPr lang="zh-CN" altLang="en-US" sz="3000">
                <a:solidFill>
                  <a:schemeClr val="accent4">
                    <a:lumMod val="50000"/>
                  </a:schemeClr>
                </a:solidFill>
              </a:rPr>
              <a:t>自主烦恼靠精进，解脱烦恼用恒心，放下烦恼靠念经。</a:t>
            </a:r>
            <a:br>
              <a:rPr lang="zh-CN" altLang="en-US" sz="3000">
                <a:solidFill>
                  <a:schemeClr val="accent4">
                    <a:lumMod val="50000"/>
                  </a:schemeClr>
                </a:solidFill>
              </a:rPr>
            </a:br>
            <a:r>
              <a:rPr lang="en-US" altLang="zh-CN" sz="3000">
                <a:solidFill>
                  <a:schemeClr val="accent4">
                    <a:lumMod val="50000"/>
                  </a:schemeClr>
                </a:solidFill>
              </a:rPr>
              <a:t>     </a:t>
            </a:r>
            <a:r>
              <a:rPr lang="zh-CN" altLang="en-US" sz="3000">
                <a:solidFill>
                  <a:schemeClr val="accent4">
                    <a:lumMod val="50000"/>
                  </a:schemeClr>
                </a:solidFill>
              </a:rPr>
              <a:t>无烦无恼清修好，远离烦恼没果报。</a:t>
            </a:r>
            <a:br>
              <a:rPr lang="zh-CN" altLang="en-US" sz="3000">
                <a:solidFill>
                  <a:schemeClr val="accent4">
                    <a:lumMod val="50000"/>
                  </a:schemeClr>
                </a:solidFill>
              </a:rPr>
            </a:br>
            <a:br>
              <a:rPr lang="zh-CN" altLang="en-US" sz="3000">
                <a:solidFill>
                  <a:schemeClr val="accent4">
                    <a:lumMod val="50000"/>
                  </a:schemeClr>
                </a:solidFill>
              </a:rPr>
            </a:br>
            <a:r>
              <a:rPr lang="en-US" altLang="zh-CN" sz="3000">
                <a:solidFill>
                  <a:schemeClr val="accent4">
                    <a:lumMod val="50000"/>
                  </a:schemeClr>
                </a:solidFill>
              </a:rPr>
              <a:t>     </a:t>
            </a:r>
            <a:r>
              <a:rPr lang="zh-CN" altLang="en-US" sz="3000">
                <a:solidFill>
                  <a:schemeClr val="accent4">
                    <a:lumMod val="50000"/>
                  </a:schemeClr>
                </a:solidFill>
              </a:rPr>
              <a:t>看破放下，等于你的心看到了晴空万里。</a:t>
            </a:r>
            <a:br>
              <a:rPr lang="zh-CN" altLang="en-US" sz="3000">
                <a:solidFill>
                  <a:schemeClr val="accent4">
                    <a:lumMod val="50000"/>
                  </a:schemeClr>
                </a:solidFill>
              </a:rPr>
            </a:br>
            <a:r>
              <a:rPr lang="en-US" altLang="zh-CN" sz="3000">
                <a:solidFill>
                  <a:schemeClr val="accent4">
                    <a:lumMod val="50000"/>
                  </a:schemeClr>
                </a:solidFill>
              </a:rPr>
              <a:t>     </a:t>
            </a:r>
            <a:r>
              <a:rPr lang="zh-CN" altLang="en-US" sz="3000">
                <a:solidFill>
                  <a:schemeClr val="accent4">
                    <a:lumMod val="50000"/>
                  </a:schemeClr>
                </a:solidFill>
              </a:rPr>
              <a:t>解脱烦恼，等于你的心得到了阳光普照。</a:t>
            </a:r>
            <a:endParaRPr lang="zh-CN" altLang="en-US" sz="3000">
              <a:solidFill>
                <a:schemeClr val="accent4">
                  <a:lumMod val="50000"/>
                </a:schemeClr>
              </a:solidFill>
            </a:endParaRPr>
          </a:p>
        </p:txBody>
      </p:sp>
      <p:sp>
        <p:nvSpPr>
          <p:cNvPr id="4" name="页脚占位符 3"/>
          <p:cNvSpPr>
            <a:spLocks noGrp="1"/>
          </p:cNvSpPr>
          <p:nvPr>
            <p:ph type="ftr" sz="quarter" idx="11"/>
          </p:nvPr>
        </p:nvSpPr>
        <p:spPr/>
        <p:txBody>
          <a:bodyPr/>
          <a:p>
            <a:r>
              <a:rPr lang="zh-CN" altLang="en-US">
                <a:sym typeface="+mn-ea"/>
              </a:rPr>
              <a:t>师父每日佛言佛语</a:t>
            </a:r>
            <a:r>
              <a:rPr lang="zh-CN" altLang="en-US"/>
              <a:t> 《</a:t>
            </a:r>
            <a:r>
              <a:rPr lang="zh-CN" altLang="en-US">
                <a:sym typeface="+mn-ea"/>
              </a:rPr>
              <a:t>同体大悲</a:t>
            </a:r>
            <a:r>
              <a:rPr lang="zh-CN" altLang="en-US"/>
              <a:t>》【</a:t>
            </a:r>
            <a:r>
              <a:rPr lang="zh-CN" altLang="en-US">
                <a:sym typeface="+mn-ea"/>
              </a:rPr>
              <a:t>2021年4月17日</a:t>
            </a:r>
            <a:r>
              <a:rPr lang="zh-CN" altLang="en-US"/>
              <a:t>】</a:t>
            </a:r>
            <a:endParaRPr lang="zh-CN" altLang="en-US"/>
          </a:p>
        </p:txBody>
      </p:sp>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a:xfrm>
            <a:off x="463550" y="1482090"/>
            <a:ext cx="11268075" cy="2904490"/>
          </a:xfrm>
        </p:spPr>
        <p:txBody>
          <a:bodyPr>
            <a:normAutofit fontScale="90000"/>
          </a:bodyPr>
          <a:p>
            <a:pPr lvl="0" algn="l"/>
            <a:r>
              <a:rPr lang="en-US" altLang="zh-CN" sz="3000" spc="400">
                <a:solidFill>
                  <a:schemeClr val="accent4">
                    <a:lumMod val="50000"/>
                  </a:schemeClr>
                </a:solidFill>
                <a:uFillTx/>
              </a:rPr>
              <a:t>     本次共修如有不如理不如法的地方，请南无释迦牟尼佛，南无观世音菩萨，恩师盧軍宏臺長，龙天护法慈悲原谅，给我们智慧。加持我们正信正念、如理如法的修心修行，破一品无明，证一分法身！</a:t>
            </a:r>
            <a:br>
              <a:rPr lang="en-US" altLang="zh-CN" sz="3000" spc="400">
                <a:solidFill>
                  <a:schemeClr val="accent4">
                    <a:lumMod val="50000"/>
                  </a:schemeClr>
                </a:solidFill>
                <a:uFillTx/>
              </a:rPr>
            </a:br>
            <a:endParaRPr lang="en-US" altLang="zh-CN" sz="3000" spc="400">
              <a:solidFill>
                <a:schemeClr val="accent4">
                  <a:lumMod val="50000"/>
                </a:schemeClr>
              </a:solidFill>
              <a:uFillTx/>
            </a:endParaRPr>
          </a:p>
        </p:txBody>
      </p:sp>
      <p:sp>
        <p:nvSpPr>
          <p:cNvPr id="4" name="文本框 3"/>
          <p:cNvSpPr txBox="1"/>
          <p:nvPr/>
        </p:nvSpPr>
        <p:spPr>
          <a:xfrm>
            <a:off x="112395" y="530860"/>
            <a:ext cx="11412855" cy="645160"/>
          </a:xfrm>
          <a:prstGeom prst="rect">
            <a:avLst/>
          </a:prstGeom>
          <a:noFill/>
        </p:spPr>
        <p:txBody>
          <a:bodyPr wrap="square" rtlCol="0">
            <a:spAutoFit/>
          </a:bodyPr>
          <a:p>
            <a:pPr algn="ctr"/>
            <a:r>
              <a:rPr lang="zh-CN" altLang="en-US" sz="3600">
                <a:solidFill>
                  <a:schemeClr val="accent4">
                    <a:lumMod val="50000"/>
                  </a:schemeClr>
                </a:solidFill>
                <a:latin typeface="微软雅黑" panose="020B0503020204020204" charset="-122"/>
                <a:ea typeface="微软雅黑" panose="020B0503020204020204" charset="-122"/>
                <a:cs typeface="微软雅黑" panose="020B0503020204020204" charset="-122"/>
                <a:sym typeface="+mn-ea"/>
              </a:rPr>
              <a:t>结  束  语</a:t>
            </a:r>
            <a:endParaRPr lang="zh-CN" altLang="en-US" sz="3600">
              <a:solidFill>
                <a:schemeClr val="accent4">
                  <a:lumMod val="5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3910965" y="3758565"/>
            <a:ext cx="4373880" cy="2584450"/>
          </a:xfrm>
          <a:prstGeom prst="rect">
            <a:avLst/>
          </a:prstGeom>
          <a:noFill/>
        </p:spPr>
        <p:txBody>
          <a:bodyPr wrap="none" rtlCol="0">
            <a:spAutoFit/>
          </a:bodyPr>
          <a:p>
            <a:pPr algn="ctr" fontAlgn="auto">
              <a:lnSpc>
                <a:spcPct val="150000"/>
              </a:lnSpc>
            </a:pPr>
            <a:r>
              <a:rPr lang="en-US" altLang="zh-CN" sz="2700" spc="600">
                <a:solidFill>
                  <a:schemeClr val="accent4">
                    <a:lumMod val="50000"/>
                  </a:schemeClr>
                </a:solidFill>
                <a:uFillTx/>
                <a:latin typeface="微软雅黑" panose="020B0503020204020204" charset="-122"/>
                <a:ea typeface="微软雅黑" panose="020B0503020204020204" charset="-122"/>
                <a:cs typeface="微软雅黑" panose="020B0503020204020204" charset="-122"/>
                <a:sym typeface="+mn-ea"/>
              </a:rPr>
              <a:t>感恩南无释迦牟尼佛！</a:t>
            </a:r>
            <a:br>
              <a:rPr lang="en-US" altLang="zh-CN" sz="2700" spc="600">
                <a:solidFill>
                  <a:schemeClr val="accent4">
                    <a:lumMod val="50000"/>
                  </a:schemeClr>
                </a:solidFill>
                <a:uFillTx/>
                <a:latin typeface="微软雅黑" panose="020B0503020204020204" charset="-122"/>
                <a:ea typeface="微软雅黑" panose="020B0503020204020204" charset="-122"/>
                <a:cs typeface="微软雅黑" panose="020B0503020204020204" charset="-122"/>
                <a:sym typeface="+mn-ea"/>
              </a:rPr>
            </a:br>
            <a:r>
              <a:rPr lang="en-US" altLang="zh-CN" sz="2700" spc="600">
                <a:solidFill>
                  <a:schemeClr val="accent4">
                    <a:lumMod val="50000"/>
                  </a:schemeClr>
                </a:solidFill>
                <a:uFillTx/>
                <a:latin typeface="微软雅黑" panose="020B0503020204020204" charset="-122"/>
                <a:ea typeface="微软雅黑" panose="020B0503020204020204" charset="-122"/>
                <a:cs typeface="微软雅黑" panose="020B0503020204020204" charset="-122"/>
                <a:sym typeface="+mn-ea"/>
              </a:rPr>
              <a:t>感恩南无观世音菩萨！</a:t>
            </a:r>
            <a:br>
              <a:rPr lang="en-US" altLang="zh-CN" sz="2700" spc="600">
                <a:solidFill>
                  <a:schemeClr val="accent4">
                    <a:lumMod val="50000"/>
                  </a:schemeClr>
                </a:solidFill>
                <a:uFillTx/>
                <a:latin typeface="微软雅黑" panose="020B0503020204020204" charset="-122"/>
                <a:ea typeface="微软雅黑" panose="020B0503020204020204" charset="-122"/>
                <a:cs typeface="微软雅黑" panose="020B0503020204020204" charset="-122"/>
                <a:sym typeface="+mn-ea"/>
              </a:rPr>
            </a:br>
            <a:r>
              <a:rPr lang="en-US" altLang="zh-CN" sz="2700" spc="600">
                <a:solidFill>
                  <a:schemeClr val="accent4">
                    <a:lumMod val="50000"/>
                  </a:schemeClr>
                </a:solidFill>
                <a:uFillTx/>
                <a:latin typeface="微软雅黑" panose="020B0503020204020204" charset="-122"/>
                <a:ea typeface="微软雅黑" panose="020B0503020204020204" charset="-122"/>
                <a:cs typeface="微软雅黑" panose="020B0503020204020204" charset="-122"/>
                <a:sym typeface="+mn-ea"/>
              </a:rPr>
              <a:t>感恩师父！</a:t>
            </a:r>
            <a:br>
              <a:rPr lang="en-US" altLang="zh-CN" sz="2700" spc="600">
                <a:solidFill>
                  <a:schemeClr val="accent4">
                    <a:lumMod val="50000"/>
                  </a:schemeClr>
                </a:solidFill>
                <a:uFillTx/>
                <a:latin typeface="微软雅黑" panose="020B0503020204020204" charset="-122"/>
                <a:ea typeface="微软雅黑" panose="020B0503020204020204" charset="-122"/>
                <a:cs typeface="微软雅黑" panose="020B0503020204020204" charset="-122"/>
                <a:sym typeface="+mn-ea"/>
              </a:rPr>
            </a:br>
            <a:r>
              <a:rPr lang="en-US" altLang="zh-CN" sz="2700" spc="600">
                <a:solidFill>
                  <a:schemeClr val="accent4">
                    <a:lumMod val="50000"/>
                  </a:schemeClr>
                </a:solidFill>
                <a:uFillTx/>
                <a:latin typeface="微软雅黑" panose="020B0503020204020204" charset="-122"/>
                <a:ea typeface="微软雅黑" panose="020B0503020204020204" charset="-122"/>
                <a:cs typeface="微软雅黑" panose="020B0503020204020204" charset="-122"/>
                <a:sym typeface="+mn-ea"/>
              </a:rPr>
              <a:t>感恩大家！</a:t>
            </a:r>
            <a:endParaRPr lang="en-US" altLang="zh-CN" sz="2700" spc="600">
              <a:solidFill>
                <a:schemeClr val="accent4">
                  <a:lumMod val="50000"/>
                </a:schemeClr>
              </a:solidFill>
              <a:uFillTx/>
              <a:latin typeface="微软雅黑" panose="020B0503020204020204" charset="-122"/>
              <a:ea typeface="微软雅黑" panose="020B0503020204020204" charset="-122"/>
              <a:cs typeface="微软雅黑" panose="020B0503020204020204" charset="-122"/>
              <a:sym typeface="+mn-ea"/>
            </a:endParaRPr>
          </a:p>
        </p:txBody>
      </p:sp>
    </p:spTree>
    <p:custDataLst>
      <p:tags r:id="rId2"/>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529215" y="1444265"/>
            <a:ext cx="11134800" cy="3969385"/>
          </a:xfrm>
          <a:prstGeom prst="rect">
            <a:avLst/>
          </a:prstGeom>
          <a:noFill/>
        </p:spPr>
        <p:txBody>
          <a:bodyPr wrap="square" rtlCol="0" anchor="t">
            <a:spAutoFit/>
          </a:bodyPr>
          <a:p>
            <a:pPr algn="just">
              <a:lnSpc>
                <a:spcPct val="150000"/>
              </a:lnSpc>
            </a:pPr>
            <a:r>
              <a:rPr lang="en-US" altLang="zh-CN" sz="2800" spc="4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rPr>
              <a:t>     </a:t>
            </a:r>
            <a:r>
              <a:rPr lang="zh-CN" altLang="en-US" sz="2800" spc="4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rPr>
              <a:t>师父十几年为了弘法，肉身消耗、背业很重，但是师父一直都在给你们加持。希望你们每天都能够好好学习师父的白话佛法和开示，依教奉行，严守戒律是成佛的基础。多多为众生真心付出，破除自身的我执我相，心中常念佛恩、国土恩、师恩、父母恩、众生恩；成佛的路上需要真心诚心、勇猛精进、心系众生、一心向佛的孩子。</a:t>
            </a:r>
            <a:endParaRPr lang="zh-CN" altLang="en-US" sz="2800" spc="4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endParaRPr>
          </a:p>
        </p:txBody>
      </p:sp>
    </p:spTree>
    <p:custDataLst>
      <p:tags r:id="rId2"/>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529215" y="1444265"/>
            <a:ext cx="11134800" cy="4615815"/>
          </a:xfrm>
          <a:prstGeom prst="rect">
            <a:avLst/>
          </a:prstGeom>
          <a:noFill/>
        </p:spPr>
        <p:txBody>
          <a:bodyPr wrap="square" rtlCol="0" anchor="t">
            <a:spAutoFit/>
          </a:bodyPr>
          <a:p>
            <a:pPr algn="just">
              <a:lnSpc>
                <a:spcPct val="150000"/>
              </a:lnSpc>
            </a:pPr>
            <a:r>
              <a:rPr lang="en-US" altLang="zh-CN" sz="2800" spc="4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rPr>
              <a:t>     </a:t>
            </a:r>
            <a:r>
              <a:rPr lang="zh-CN" altLang="en-US" sz="2800" spc="4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rPr>
              <a:t>释迦牟尼佛、观世音菩萨和师父会永远加持保佑每个正信正念的好孩子，佛法的传承靠每个佛子薪火相传，师父会引领你们到达彼岸。希望你们珍惜末法时期最后一班法船，众生的苦就是师父的苦，师父愿你们一世修成报佛恩！</a:t>
            </a:r>
            <a:endParaRPr lang="zh-CN" altLang="en-US" sz="2800" spc="4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endParaRPr>
          </a:p>
          <a:p>
            <a:pPr algn="just">
              <a:lnSpc>
                <a:spcPct val="150000"/>
              </a:lnSpc>
            </a:pPr>
            <a:endParaRPr lang="zh-CN" altLang="en-US" sz="2800" spc="4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endParaRPr>
          </a:p>
          <a:p>
            <a:pPr algn="just">
              <a:lnSpc>
                <a:spcPct val="150000"/>
              </a:lnSpc>
            </a:pPr>
            <a:r>
              <a:rPr lang="en-US" altLang="zh-CN" sz="2800" spc="4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rPr>
              <a:t>                       </a:t>
            </a:r>
            <a:r>
              <a:rPr lang="zh-CN" altLang="en-US" sz="2800" spc="4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rPr>
              <a:t>                 师父  </a:t>
            </a:r>
            <a:endParaRPr lang="zh-CN" altLang="en-US" sz="2800" spc="4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endParaRPr>
          </a:p>
          <a:p>
            <a:pPr algn="ctr">
              <a:lnSpc>
                <a:spcPct val="150000"/>
              </a:lnSpc>
            </a:pPr>
            <a:r>
              <a:rPr lang="zh-CN" altLang="en-US" sz="2800" spc="4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rPr>
              <a:t>                 2021年11月5日</a:t>
            </a:r>
            <a:endParaRPr lang="zh-CN" altLang="en-US" sz="2800" spc="400">
              <a:solidFill>
                <a:schemeClr val="accent4">
                  <a:lumMod val="50000"/>
                </a:schemeClr>
              </a:solidFill>
              <a:effectLst/>
              <a:uFillTx/>
              <a:latin typeface="微软雅黑" panose="020B0503020204020204" charset="-122"/>
              <a:ea typeface="微软雅黑" panose="020B0503020204020204" charset="-122"/>
              <a:cs typeface="微软雅黑" panose="020B0503020204020204" charset="-122"/>
              <a:sym typeface="可可唯自强者强" panose="020B0503020204020204" charset="-128"/>
            </a:endParaRPr>
          </a:p>
        </p:txBody>
      </p:sp>
    </p:spTree>
    <p:custDataLst>
      <p:tags r:id="rId2"/>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a:xfrm>
            <a:off x="405130" y="2916555"/>
            <a:ext cx="11268075" cy="1024255"/>
          </a:xfrm>
        </p:spPr>
        <p:txBody>
          <a:bodyPr>
            <a:noAutofit/>
          </a:bodyPr>
          <a:p>
            <a:pPr lvl="0" algn="ctr">
              <a:buClrTx/>
              <a:buSzTx/>
              <a:buFontTx/>
            </a:pPr>
            <a:r>
              <a:rPr lang="zh-CN" altLang="en-US" sz="5400" b="1" spc="800">
                <a:solidFill>
                  <a:schemeClr val="accent4">
                    <a:lumMod val="50000"/>
                  </a:schemeClr>
                </a:solidFill>
                <a:sym typeface="+mn-ea"/>
              </a:rPr>
              <a:t>见证实相 以相妙用</a:t>
            </a:r>
            <a:endParaRPr lang="zh-CN" altLang="en-US" sz="5400" b="1" spc="800">
              <a:solidFill>
                <a:schemeClr val="accent4">
                  <a:lumMod val="50000"/>
                </a:schemeClr>
              </a:solidFill>
              <a:uFillTx/>
              <a:sym typeface="+mn-ea"/>
            </a:endParaRPr>
          </a:p>
        </p:txBody>
      </p:sp>
      <p:sp>
        <p:nvSpPr>
          <p:cNvPr id="4" name="文本框 3"/>
          <p:cNvSpPr txBox="1"/>
          <p:nvPr/>
        </p:nvSpPr>
        <p:spPr>
          <a:xfrm>
            <a:off x="4040505" y="1913890"/>
            <a:ext cx="4189095" cy="460375"/>
          </a:xfrm>
          <a:prstGeom prst="rect">
            <a:avLst/>
          </a:prstGeom>
          <a:noFill/>
        </p:spPr>
        <p:txBody>
          <a:bodyPr wrap="none" rtlCol="0" anchor="t">
            <a:spAutoFit/>
          </a:bodyPr>
          <a:p>
            <a:pPr algn="l"/>
            <a:r>
              <a:rPr lang="zh-CN" altLang="en-US" sz="2400" spc="300">
                <a:solidFill>
                  <a:schemeClr val="accent4">
                    <a:lumMod val="50000"/>
                  </a:schemeClr>
                </a:solidFill>
                <a:effectLst/>
                <a:uFillTx/>
                <a:sym typeface="+mn-ea"/>
              </a:rPr>
              <a:t>白话佛法视频开示第</a:t>
            </a:r>
            <a:r>
              <a:rPr lang="en-US" sz="2400" spc="300">
                <a:solidFill>
                  <a:schemeClr val="accent4">
                    <a:lumMod val="50000"/>
                  </a:schemeClr>
                </a:solidFill>
                <a:effectLst/>
                <a:uFillTx/>
                <a:sym typeface="+mn-ea"/>
              </a:rPr>
              <a:t>107</a:t>
            </a:r>
            <a:r>
              <a:rPr lang="zh-CN" altLang="en-US" sz="2400" spc="300">
                <a:solidFill>
                  <a:schemeClr val="accent4">
                    <a:lumMod val="50000"/>
                  </a:schemeClr>
                </a:solidFill>
                <a:effectLst/>
                <a:uFillTx/>
                <a:sym typeface="+mn-ea"/>
              </a:rPr>
              <a:t>集</a:t>
            </a:r>
            <a:endParaRPr lang="zh-CN" altLang="en-US" sz="2400" spc="300">
              <a:solidFill>
                <a:schemeClr val="accent4">
                  <a:lumMod val="50000"/>
                </a:schemeClr>
              </a:solidFill>
              <a:effectLst/>
              <a:uFillTx/>
              <a:sym typeface="+mn-ea"/>
            </a:endParaRPr>
          </a:p>
        </p:txBody>
      </p:sp>
      <p:sp>
        <p:nvSpPr>
          <p:cNvPr id="3" name="文本框 2"/>
          <p:cNvSpPr txBox="1"/>
          <p:nvPr/>
        </p:nvSpPr>
        <p:spPr>
          <a:xfrm>
            <a:off x="5269865" y="4854575"/>
            <a:ext cx="1645285" cy="460375"/>
          </a:xfrm>
          <a:prstGeom prst="rect">
            <a:avLst/>
          </a:prstGeom>
          <a:noFill/>
        </p:spPr>
        <p:txBody>
          <a:bodyPr wrap="none" rtlCol="0" anchor="t">
            <a:spAutoFit/>
          </a:bodyPr>
          <a:p>
            <a:pPr algn="l"/>
            <a:r>
              <a:rPr lang="zh-CN" altLang="en-US" sz="2400" spc="300">
                <a:solidFill>
                  <a:schemeClr val="accent4">
                    <a:lumMod val="50000"/>
                  </a:schemeClr>
                </a:solidFill>
                <a:effectLst/>
                <a:uFillTx/>
                <a:sym typeface="+mn-ea"/>
              </a:rPr>
              <a:t>200</a:t>
            </a:r>
            <a:r>
              <a:rPr lang="en-US" sz="2400" spc="300">
                <a:solidFill>
                  <a:schemeClr val="accent4">
                    <a:lumMod val="50000"/>
                  </a:schemeClr>
                </a:solidFill>
                <a:effectLst/>
                <a:uFillTx/>
                <a:sym typeface="+mn-ea"/>
              </a:rPr>
              <a:t>715C </a:t>
            </a:r>
            <a:endParaRPr lang="en-US" sz="2400" b="1" spc="300">
              <a:solidFill>
                <a:schemeClr val="accent4">
                  <a:lumMod val="50000"/>
                </a:schemeClr>
              </a:solidFill>
              <a:effectLst/>
              <a:uFillTx/>
              <a:sym typeface="+mn-ea"/>
            </a:endParaRPr>
          </a:p>
        </p:txBody>
      </p:sp>
    </p:spTree>
    <p:custDataLst>
      <p:tags r:id="rId2"/>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lvl="0"/>
            <a:r>
              <a:rPr lang="en-US" altLang="zh-CN" sz="3000"/>
              <a:t>     </a:t>
            </a:r>
            <a:r>
              <a:rPr lang="zh-CN" altLang="en-US" sz="3000" b="1">
                <a:solidFill>
                  <a:schemeClr val="accent5">
                    <a:lumMod val="75000"/>
                  </a:schemeClr>
                </a:solidFill>
              </a:rPr>
              <a:t>每一天要</a:t>
            </a:r>
            <a:r>
              <a:rPr lang="zh-CN" altLang="en-US" sz="3000" b="1">
                <a:solidFill>
                  <a:schemeClr val="accent5">
                    <a:lumMod val="75000"/>
                  </a:schemeClr>
                </a:solidFill>
                <a:highlight>
                  <a:srgbClr val="00FFFF"/>
                </a:highlight>
              </a:rPr>
              <a:t>心无所住</a:t>
            </a:r>
            <a:r>
              <a:rPr lang="zh-CN" altLang="en-US" sz="3000" b="1">
                <a:solidFill>
                  <a:schemeClr val="accent5">
                    <a:lumMod val="75000"/>
                  </a:schemeClr>
                </a:solidFill>
              </a:rPr>
              <a:t>，那你的心处处才是净土。</a:t>
            </a:r>
            <a:r>
              <a:rPr lang="zh-CN" altLang="en-US" sz="3000"/>
              <a:t>你心只要住在哪个位置，不管你所住人间的哪个地方，因为它是红尘，那么慢慢地在你心中就会有污浊之土。所以</a:t>
            </a:r>
            <a:r>
              <a:rPr lang="zh-CN" altLang="en-US" sz="3000" b="1"/>
              <a:t>忘不了过去的人心中就有污浊</a:t>
            </a:r>
            <a:r>
              <a:rPr lang="zh-CN" altLang="en-US" sz="3000"/>
              <a:t>。很多人就是忘不了，很多歌曲也是忘不了，《勿忘我》等等，你的心怎么能清净？当你天天忘不了过去的时候，当你忘不了别人对你的好，也忘不了别人曾经伤害你，</a:t>
            </a:r>
            <a:r>
              <a:rPr lang="zh-CN" altLang="en-US" sz="3000" b="1"/>
              <a:t>都会对寂静产生障碍。</a:t>
            </a:r>
            <a:r>
              <a:rPr lang="zh-CN" altLang="en-US" sz="3000"/>
              <a:t>一个痛苦的人怎么能够静下来呢？如果在滚滚红尘中</a:t>
            </a:r>
            <a:r>
              <a:rPr lang="zh-CN" altLang="en-US" sz="3000" b="1">
                <a:solidFill>
                  <a:schemeClr val="accent5">
                    <a:lumMod val="75000"/>
                  </a:schemeClr>
                </a:solidFill>
              </a:rPr>
              <a:t>你能够放下这些，你就是弥陀。要时时刻刻打消这些妄念，要</a:t>
            </a:r>
            <a:r>
              <a:rPr lang="zh-CN" altLang="en-US" sz="3000" b="1">
                <a:solidFill>
                  <a:schemeClr val="accent5">
                    <a:lumMod val="75000"/>
                  </a:schemeClr>
                </a:solidFill>
                <a:highlight>
                  <a:srgbClr val="00FFFF"/>
                </a:highlight>
              </a:rPr>
              <a:t>见证实相</a:t>
            </a:r>
            <a:r>
              <a:rPr lang="zh-CN" altLang="en-US" sz="3000" b="1">
                <a:solidFill>
                  <a:schemeClr val="accent5">
                    <a:lumMod val="75000"/>
                  </a:schemeClr>
                </a:solidFill>
              </a:rPr>
              <a:t>，</a:t>
            </a:r>
            <a:r>
              <a:rPr lang="zh-CN" altLang="en-US" sz="3000"/>
              <a:t>死要面子的人不会有好的果报的。</a:t>
            </a:r>
            <a:endParaRPr lang="zh-CN" altLang="en-US" sz="3000"/>
          </a:p>
        </p:txBody>
      </p:sp>
      <p:sp>
        <p:nvSpPr>
          <p:cNvPr id="3" name="页脚占位符 2"/>
          <p:cNvSpPr>
            <a:spLocks noGrp="1"/>
          </p:cNvSpPr>
          <p:nvPr>
            <p:ph type="ftr" sz="quarter" idx="11"/>
          </p:nvPr>
        </p:nvSpPr>
        <p:spPr/>
        <p:txBody>
          <a:bodyPr/>
          <a:p>
            <a:r>
              <a:rPr lang="zh-CN" altLang="en-US"/>
              <a:t>白话佛法视频开示 第107集 《见证实相 以相妙用》【原文】</a:t>
            </a:r>
            <a:endParaRPr lang="zh-CN" altLang="en-US"/>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lvl="0"/>
            <a:r>
              <a:rPr lang="en-US" altLang="zh-CN"/>
              <a:t>    </a:t>
            </a:r>
            <a:r>
              <a:rPr lang="zh-CN" altLang="en-US" b="1">
                <a:solidFill>
                  <a:schemeClr val="accent4">
                    <a:lumMod val="75000"/>
                  </a:schemeClr>
                </a:solidFill>
                <a:highlight>
                  <a:srgbClr val="FFFF00"/>
                </a:highlight>
              </a:rPr>
              <a:t> 以相妙用</a:t>
            </a:r>
            <a:r>
              <a:rPr lang="zh-CN" altLang="en-US" b="1">
                <a:solidFill>
                  <a:schemeClr val="accent4">
                    <a:lumMod val="75000"/>
                  </a:schemeClr>
                </a:solidFill>
              </a:rPr>
              <a:t>，以真实的如来相来印证自己内心的佛相，对人间看穿看破，但是要善待，要妙用，这就是禅门观。</a:t>
            </a:r>
            <a:r>
              <a:rPr lang="zh-CN" altLang="en-US" b="1"/>
              <a:t>能够有智慧来看待这个世界的一切，</a:t>
            </a:r>
            <a:r>
              <a:rPr lang="zh-CN" altLang="en-US"/>
              <a:t>就拥有了超越一般凡尘的烦恼障碍的一种智慧。</a:t>
            </a:r>
            <a:r>
              <a:rPr lang="zh-CN" altLang="en-US" b="1">
                <a:solidFill>
                  <a:schemeClr val="accent5">
                    <a:lumMod val="75000"/>
                  </a:schemeClr>
                </a:solidFill>
              </a:rPr>
              <a:t>念经同样也是要把这些经文念到自己的第八意识当中去，</a:t>
            </a:r>
            <a:r>
              <a:rPr lang="zh-CN" altLang="en-US"/>
              <a:t>这个种子成熟了，你就可以往生西方极乐世界，今天念经的人能够念成了，就成功了。所以</a:t>
            </a:r>
            <a:r>
              <a:rPr lang="zh-CN" altLang="en-US" b="1">
                <a:solidFill>
                  <a:schemeClr val="accent4">
                    <a:lumMod val="75000"/>
                  </a:schemeClr>
                </a:solidFill>
              </a:rPr>
              <a:t>念经要念出佛的种子，做人要做出圣人，学佛要把佛的愿力做出来、学出来，然后才能产生愿力，才能用这个愿力去战胜人间一切烦恼，最后才能成为人间的活佛。</a:t>
            </a:r>
            <a:endParaRPr lang="zh-CN" altLang="en-US"/>
          </a:p>
        </p:txBody>
      </p:sp>
      <p:sp>
        <p:nvSpPr>
          <p:cNvPr id="3" name="页脚占位符 2"/>
          <p:cNvSpPr>
            <a:spLocks noGrp="1"/>
          </p:cNvSpPr>
          <p:nvPr>
            <p:ph type="ftr" sz="quarter" idx="11"/>
          </p:nvPr>
        </p:nvSpPr>
        <p:spPr/>
        <p:txBody>
          <a:bodyPr/>
          <a:p>
            <a:r>
              <a:rPr lang="zh-CN" altLang="en-US"/>
              <a:t>白话佛法视频开示 第107集 《见证实相 以相妙用》【原文】</a:t>
            </a:r>
            <a:endParaRPr lang="zh-CN" altLang="en-US"/>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lvl="0"/>
            <a:r>
              <a:rPr lang="en-US" altLang="zh-CN"/>
              <a:t>     </a:t>
            </a:r>
            <a:r>
              <a:rPr lang="zh-CN" altLang="en-US"/>
              <a:t>今天师父接收到一篇一个弟子的忏悔信，这个弟子说，昨天无意当中看见一篇文章，是关于佛陀教子的文章，他说：“我突然发现，原来师父教育我们和佛陀是一样的方法，对我们的慧命师父格外地重视，对我们的毛病深恶痛绝，对我们的生活关心记挂，因人施教，既有师子吼，又有谆谆的善诱，教导我们真修实修，不要贡高我慢。”他说他看到一个故事，关于佛陀教育他的孩子罗睺罗的。师父今天在这里给大家讲一个故事，就是讲佛陀怎么教育他的孩子罗睺罗。实际上我们都是佛陀的孩子，我们都要接受教育。</a:t>
            </a:r>
            <a:endParaRPr lang="zh-CN" altLang="en-US"/>
          </a:p>
        </p:txBody>
      </p:sp>
      <p:sp>
        <p:nvSpPr>
          <p:cNvPr id="3" name="页脚占位符 2"/>
          <p:cNvSpPr>
            <a:spLocks noGrp="1"/>
          </p:cNvSpPr>
          <p:nvPr>
            <p:ph type="ftr" sz="quarter" idx="11"/>
          </p:nvPr>
        </p:nvSpPr>
        <p:spPr/>
        <p:txBody>
          <a:bodyPr/>
          <a:p>
            <a:r>
              <a:rPr lang="zh-CN" altLang="en-US"/>
              <a:t>白话佛法视频开示 第107集 《见证实相 以相妙用》【原文】</a:t>
            </a:r>
            <a:endParaRPr lang="zh-CN" altLang="en-US"/>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lvl="0"/>
            <a:r>
              <a:rPr lang="en-US" altLang="zh-CN"/>
              <a:t>     </a:t>
            </a:r>
            <a:r>
              <a:rPr lang="zh-CN" altLang="en-US" b="1">
                <a:solidFill>
                  <a:schemeClr val="accent5">
                    <a:lumMod val="75000"/>
                  </a:schemeClr>
                </a:solidFill>
              </a:rPr>
              <a:t>在《教诫罗睺罗经》中记载佛陀善巧方便教导罗睺罗改过的典故。</a:t>
            </a:r>
            <a:r>
              <a:rPr lang="zh-CN" altLang="en-US"/>
              <a:t>佛陀的孩子罗睺罗开始修行的时候，他因为比较小，比较淘气，他学法持戒有疏忽的地方，因此受过佛陀父亲的训诫。</a:t>
            </a:r>
            <a:r>
              <a:rPr lang="zh-CN" altLang="en-US" b="1"/>
              <a:t>这个经文对他喜欢说谎的坏习惯，佛陀用了一种比喻，这在《相应部》的第二品中讲到，就是对小沙弥解说世事无常的本性。</a:t>
            </a:r>
            <a:r>
              <a:rPr lang="zh-CN" altLang="en-US"/>
              <a:t>师父觉得这个弟子选的这一篇非常好，所以师父今天跟大家讲。本来我给大家准备了另外的佛陀的故事，今天就告诉大家这个故事，比较贴近我们的生活。师父也是这么遵照佛陀的教诲在教育你们大家的。</a:t>
            </a:r>
            <a:endParaRPr lang="zh-CN" altLang="en-US"/>
          </a:p>
        </p:txBody>
      </p:sp>
      <p:sp>
        <p:nvSpPr>
          <p:cNvPr id="3" name="页脚占位符 2"/>
          <p:cNvSpPr>
            <a:spLocks noGrp="1"/>
          </p:cNvSpPr>
          <p:nvPr>
            <p:ph type="ftr" sz="quarter" idx="11"/>
          </p:nvPr>
        </p:nvSpPr>
        <p:spPr/>
        <p:txBody>
          <a:bodyPr/>
          <a:p>
            <a:r>
              <a:rPr lang="zh-CN" altLang="en-US"/>
              <a:t>白话佛法视频开示 第107集 《见证实相 以相妙用》【原文】</a:t>
            </a:r>
            <a:endParaRPr lang="zh-CN" altLang="en-US"/>
          </a:p>
        </p:txBody>
      </p:sp>
    </p:spTree>
    <p:custDataLst>
      <p:tags r:id="rId1"/>
    </p:custDataLst>
  </p:cSld>
  <p:clrMapOvr>
    <a:masterClrMapping/>
  </p:clrMapOvr>
  <p:transition/>
</p:sld>
</file>

<file path=ppt/tags/tag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0.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BEAUTIFY_FLAG" val="#wm#"/>
  <p:tag name="KSO_WM_TEMPLATE_CATEGORY" val="custom"/>
  <p:tag name="KSO_WM_TEMPLATE_INDEX" val="20187308"/>
</p:tagLst>
</file>

<file path=ppt/tags/tag12.xml><?xml version="1.0" encoding="utf-8"?>
<p:tagLst xmlns:p="http://schemas.openxmlformats.org/presentationml/2006/main">
  <p:tag name="KSO_WM_BEAUTIFY_FLAG" val="#wm#"/>
  <p:tag name="KSO_WM_TEMPLATE_CATEGORY" val="custom"/>
  <p:tag name="KSO_WM_TEMPLATE_INDEX" val="20187308"/>
</p:tagLst>
</file>

<file path=ppt/tags/tag13.xml><?xml version="1.0" encoding="utf-8"?>
<p:tagLst xmlns:p="http://schemas.openxmlformats.org/presentationml/2006/main">
  <p:tag name="KSO_WM_BEAUTIFY_FLAG" val="#wm#"/>
  <p:tag name="KSO_WM_TEMPLATE_CATEGORY" val="custom"/>
  <p:tag name="KSO_WM_TEMPLATE_INDEX" val="20187308"/>
</p:tagLst>
</file>

<file path=ppt/tags/tag14.xml><?xml version="1.0" encoding="utf-8"?>
<p:tagLst xmlns:p="http://schemas.openxmlformats.org/presentationml/2006/main">
  <p:tag name="KSO_WM_BEAUTIFY_FLAG" val="#wm#"/>
  <p:tag name="KSO_WM_TEMPLATE_CATEGORY" val="custom"/>
  <p:tag name="KSO_WM_TEMPLATE_INDEX" val="20187308"/>
</p:tagLst>
</file>

<file path=ppt/tags/tag15.xml><?xml version="1.0" encoding="utf-8"?>
<p:tagLst xmlns:p="http://schemas.openxmlformats.org/presentationml/2006/main">
  <p:tag name="KSO_WM_BEAUTIFY_FLAG" val="#wm#"/>
  <p:tag name="KSO_WM_TEMPLATE_CATEGORY" val="custom"/>
  <p:tag name="KSO_WM_TEMPLATE_INDEX" val="20187308"/>
</p:tagLst>
</file>

<file path=ppt/tags/tag16.xml><?xml version="1.0" encoding="utf-8"?>
<p:tagLst xmlns:p="http://schemas.openxmlformats.org/presentationml/2006/main">
  <p:tag name="KSO_WM_BEAUTIFY_FLAG" val="#wm#"/>
  <p:tag name="KSO_WM_TEMPLATE_CATEGORY" val="custom"/>
  <p:tag name="KSO_WM_TEMPLATE_INDEX" val="20187308"/>
</p:tagLst>
</file>

<file path=ppt/tags/tag17.xml><?xml version="1.0" encoding="utf-8"?>
<p:tagLst xmlns:p="http://schemas.openxmlformats.org/presentationml/2006/main">
  <p:tag name="KSO_WM_BEAUTIFY_FLAG" val="#wm#"/>
  <p:tag name="KSO_WM_TEMPLATE_CATEGORY" val="custom"/>
  <p:tag name="KSO_WM_TEMPLATE_INDEX" val="20187308"/>
</p:tagLst>
</file>

<file path=ppt/tags/tag18.xml><?xml version="1.0" encoding="utf-8"?>
<p:tagLst xmlns:p="http://schemas.openxmlformats.org/presentationml/2006/main">
  <p:tag name="KSO_WM_BEAUTIFY_FLAG" val="#wm#"/>
  <p:tag name="KSO_WM_TEMPLATE_CATEGORY" val="custom"/>
  <p:tag name="KSO_WM_TEMPLATE_INDEX" val="20187308"/>
</p:tagLst>
</file>

<file path=ppt/tags/tag19.xml><?xml version="1.0" encoding="utf-8"?>
<p:tagLst xmlns:p="http://schemas.openxmlformats.org/presentationml/2006/main">
  <p:tag name="KSO_WM_BEAUTIFY_FLAG" val="#wm#"/>
  <p:tag name="KSO_WM_TEMPLATE_CATEGORY" val="custom"/>
  <p:tag name="KSO_WM_TEMPLATE_INDEX" val="20187308"/>
</p:tagLst>
</file>

<file path=ppt/tags/tag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0.xml><?xml version="1.0" encoding="utf-8"?>
<p:tagLst xmlns:p="http://schemas.openxmlformats.org/presentationml/2006/main">
  <p:tag name="KSO_WM_BEAUTIFY_FLAG" val="#wm#"/>
  <p:tag name="KSO_WM_TEMPLATE_CATEGORY" val="custom"/>
  <p:tag name="KSO_WM_TEMPLATE_INDEX" val="20187308"/>
</p:tagLst>
</file>

<file path=ppt/tags/tag21.xml><?xml version="1.0" encoding="utf-8"?>
<p:tagLst xmlns:p="http://schemas.openxmlformats.org/presentationml/2006/main">
  <p:tag name="KSO_WM_BEAUTIFY_FLAG" val="#wm#"/>
  <p:tag name="KSO_WM_TEMPLATE_CATEGORY" val="custom"/>
  <p:tag name="KSO_WM_TEMPLATE_INDEX" val="20187308"/>
</p:tagLst>
</file>

<file path=ppt/tags/tag22.xml><?xml version="1.0" encoding="utf-8"?>
<p:tagLst xmlns:p="http://schemas.openxmlformats.org/presentationml/2006/main">
  <p:tag name="KSO_WM_BEAUTIFY_FLAG" val="#wm#"/>
  <p:tag name="KSO_WM_TEMPLATE_CATEGORY" val="custom"/>
  <p:tag name="KSO_WM_TEMPLATE_INDEX" val="20187308"/>
</p:tagLst>
</file>

<file path=ppt/tags/tag23.xml><?xml version="1.0" encoding="utf-8"?>
<p:tagLst xmlns:p="http://schemas.openxmlformats.org/presentationml/2006/main">
  <p:tag name="KSO_WM_BEAUTIFY_FLAG" val="#wm#"/>
  <p:tag name="KSO_WM_TEMPLATE_CATEGORY" val="custom"/>
  <p:tag name="KSO_WM_TEMPLATE_INDEX" val="20187308"/>
</p:tagLst>
</file>

<file path=ppt/tags/tag24.xml><?xml version="1.0" encoding="utf-8"?>
<p:tagLst xmlns:p="http://schemas.openxmlformats.org/presentationml/2006/main">
  <p:tag name="KSO_WM_BEAUTIFY_FLAG" val="#wm#"/>
  <p:tag name="KSO_WM_TEMPLATE_CATEGORY" val="custom"/>
  <p:tag name="KSO_WM_TEMPLATE_INDEX" val="20187308"/>
</p:tagLst>
</file>

<file path=ppt/tags/tag25.xml><?xml version="1.0" encoding="utf-8"?>
<p:tagLst xmlns:p="http://schemas.openxmlformats.org/presentationml/2006/main">
  <p:tag name="COMMONDATA" val="eyJoZGlkIjoiNWRmZmY2Mjk1YzIzM2Y5ODIzNmYzNmUxN2I2MjYxMDEifQ=="/>
  <p:tag name="KSO_WPP_MARK_KEY" val="8b14cd5c-6984-4505-892f-63445b21ec72"/>
</p:tagLst>
</file>

<file path=ppt/tags/tag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5.xml><?xml version="1.0" encoding="utf-8"?>
<p:tagLst xmlns:p="http://schemas.openxmlformats.org/presentationml/2006/main">
  <p:tag name="KSO_WM_BEAUTIFY_FLAG" val="#wm#"/>
  <p:tag name="KSO_WM_TEMPLATE_CATEGORY" val="custom"/>
  <p:tag name="KSO_WM_TEMPLATE_INDEX" val="20187308"/>
</p:tagLst>
</file>

<file path=ppt/tags/tag6.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5135</Words>
  <Application>WPS 演示</Application>
  <PresentationFormat>宽屏</PresentationFormat>
  <Paragraphs>106</Paragraphs>
  <Slides>24</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Arial</vt:lpstr>
      <vt:lpstr>宋体</vt:lpstr>
      <vt:lpstr>Wingdings</vt:lpstr>
      <vt:lpstr>微软雅黑 Light</vt:lpstr>
      <vt:lpstr>微软雅黑</vt:lpstr>
      <vt:lpstr>可可唯自强者强</vt:lpstr>
      <vt:lpstr>Yu Gothic UI</vt:lpstr>
      <vt:lpstr>Arial Unicode MS</vt:lpstr>
      <vt:lpstr>Calibri</vt:lpstr>
      <vt:lpstr>1_Office 主题</vt:lpstr>
      <vt:lpstr>PowerPoint 演示文稿</vt:lpstr>
      <vt:lpstr>PowerPoint 演示文稿</vt:lpstr>
      <vt:lpstr>PowerPoint 演示文稿</vt:lpstr>
      <vt:lpstr>PowerPoint 演示文稿</vt:lpstr>
      <vt:lpstr>虚空物质的本相</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本次共修如有不如理不如法的地方，请南无释迦牟尼佛，南无观世音菩萨，恩师盧軍宏臺長，龙天护法慈悲原谅，给我们智慧。加持我们正信正念、如理如法的修心修行，破一品无明，证一分法身！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过客</cp:lastModifiedBy>
  <cp:revision>151</cp:revision>
  <dcterms:created xsi:type="dcterms:W3CDTF">2019-06-19T02:08:00Z</dcterms:created>
  <dcterms:modified xsi:type="dcterms:W3CDTF">2022-09-22T04:05:49Z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3259E5611EAB4488855BB8B2EF71D5F3</vt:lpwstr>
  </property>
</Properties>
</file>