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320" r:id="rId9"/>
    <p:sldId id="321" r:id="rId10"/>
    <p:sldId id="322" r:id="rId11"/>
    <p:sldId id="323" r:id="rId12"/>
    <p:sldId id="324" r:id="rId13"/>
    <p:sldId id="266" r:id="rId14"/>
    <p:sldId id="263" r:id="rId15"/>
    <p:sldId id="283" r:id="rId16"/>
    <p:sldId id="284" r:id="rId17"/>
    <p:sldId id="285" r:id="rId18"/>
    <p:sldId id="286" r:id="rId19"/>
    <p:sldId id="287" r:id="rId20"/>
    <p:sldId id="325" r:id="rId21"/>
    <p:sldId id="326" r:id="rId22"/>
    <p:sldId id="327" r:id="rId23"/>
    <p:sldId id="328" r:id="rId24"/>
    <p:sldId id="329" r:id="rId25"/>
    <p:sldId id="330" r:id="rId26"/>
    <p:sldId id="288" r:id="rId27"/>
    <p:sldId id="289" r:id="rId28"/>
    <p:sldId id="290" r:id="rId29"/>
    <p:sldId id="291" r:id="rId30"/>
    <p:sldId id="292" r:id="rId31"/>
    <p:sldId id="293" r:id="rId32"/>
    <p:sldId id="294" r:id="rId33"/>
    <p:sldId id="295" r:id="rId34"/>
    <p:sldId id="296" r:id="rId35"/>
    <p:sldId id="297" r:id="rId36"/>
    <p:sldId id="331" r:id="rId37"/>
    <p:sldId id="332" r:id="rId38"/>
    <p:sldId id="333" r:id="rId39"/>
    <p:sldId id="334" r:id="rId40"/>
    <p:sldId id="298" r:id="rId41"/>
    <p:sldId id="299" r:id="rId42"/>
    <p:sldId id="300" r:id="rId43"/>
    <p:sldId id="301" r:id="rId44"/>
    <p:sldId id="302" r:id="rId45"/>
    <p:sldId id="303" r:id="rId46"/>
    <p:sldId id="304" r:id="rId47"/>
    <p:sldId id="305" r:id="rId48"/>
    <p:sldId id="306" r:id="rId49"/>
    <p:sldId id="335" r:id="rId50"/>
    <p:sldId id="336" r:id="rId51"/>
    <p:sldId id="307" r:id="rId52"/>
    <p:sldId id="308" r:id="rId53"/>
    <p:sldId id="309" r:id="rId54"/>
    <p:sldId id="310" r:id="rId55"/>
    <p:sldId id="311" r:id="rId56"/>
    <p:sldId id="312" r:id="rId57"/>
    <p:sldId id="280" r:id="rId58"/>
    <p:sldId id="281" r:id="rId59"/>
    <p:sldId id="313" r:id="rId60"/>
    <p:sldId id="314" r:id="rId61"/>
    <p:sldId id="315" r:id="rId62"/>
    <p:sldId id="262" r:id="rId63"/>
  </p:sldIdLst>
  <p:sldSz cx="12192000" cy="6858000"/>
  <p:notesSz cx="6858000" cy="9144000"/>
  <p:embeddedFontLst>
    <p:embeddedFont>
      <p:font typeface="Microsoft YaHei" panose="020B0503020204020204" pitchFamily="34" charset="-122"/>
      <p:regular r:id="rId67"/>
    </p:embeddedFont>
    <p:embeddedFont>
      <p:font typeface="KaiTi" panose="02010609060101010101" charset="-122"/>
      <p:regular r:id="rId68"/>
    </p:embeddedFont>
    <p:embeddedFont>
      <p:font typeface="SimHei" panose="02010609060101010101" charset="-122"/>
      <p:regular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0" Type="http://schemas.openxmlformats.org/officeDocument/2006/relationships/tags" Target="tags/tag124.xml"/><Relationship Id="rId7" Type="http://schemas.openxmlformats.org/officeDocument/2006/relationships/slide" Target="slides/slide5.xml"/><Relationship Id="rId69" Type="http://schemas.openxmlformats.org/officeDocument/2006/relationships/font" Target="fonts/font3.fntdata"/><Relationship Id="rId68" Type="http://schemas.openxmlformats.org/officeDocument/2006/relationships/font" Target="fonts/font2.fntdata"/><Relationship Id="rId67" Type="http://schemas.openxmlformats.org/officeDocument/2006/relationships/font" Target="fonts/font1.fntdata"/><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Microsoft YaHei"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3.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8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8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83.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84.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85.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86.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3.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5.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98.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5.xml"/><Relationship Id="rId2" Type="http://schemas.openxmlformats.org/officeDocument/2006/relationships/tags" Target="../tags/tag99.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6.xml"/><Relationship Id="rId2" Type="http://schemas.openxmlformats.org/officeDocument/2006/relationships/tags" Target="../tags/tag100.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2.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6.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7.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7.xml"/><Relationship Id="rId2" Type="http://schemas.openxmlformats.org/officeDocument/2006/relationships/tags" Target="../tags/tag110.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8.xml"/><Relationship Id="rId2" Type="http://schemas.openxmlformats.org/officeDocument/2006/relationships/tags" Target="../tags/tag11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2.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3.xml"/><Relationship Id="rId4" Type="http://schemas.openxmlformats.org/officeDocument/2006/relationships/image" Target="../media/image2.png"/><Relationship Id="rId3" Type="http://schemas.microsoft.com/office/2007/relationships/media" Target="../media/media9.mp3"/><Relationship Id="rId2" Type="http://schemas.openxmlformats.org/officeDocument/2006/relationships/audio" Target="../media/media9.mp3"/><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5.xml"/><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7.xml"/><Relationship Id="rId1" Type="http://schemas.openxmlformats.org/officeDocument/2006/relationships/image" Target="../media/image3.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8.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9.xml"/><Relationship Id="rId3" Type="http://schemas.openxmlformats.org/officeDocument/2006/relationships/image" Target="../media/image2.png"/><Relationship Id="rId2" Type="http://schemas.microsoft.com/office/2007/relationships/media" Target="../media/media10.mp3"/><Relationship Id="rId1" Type="http://schemas.openxmlformats.org/officeDocument/2006/relationships/audio" Target="../media/media10.mp3"/></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0.xml"/><Relationship Id="rId3" Type="http://schemas.openxmlformats.org/officeDocument/2006/relationships/image" Target="../media/image2.png"/><Relationship Id="rId2" Type="http://schemas.microsoft.com/office/2007/relationships/media" Target="../media/media11.mp3"/><Relationship Id="rId1" Type="http://schemas.openxmlformats.org/officeDocument/2006/relationships/audio" Target="../media/media11.mp3"/></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dist">
              <a:lnSpc>
                <a:spcPct val="150000"/>
              </a:lnSpc>
            </a:pP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放到最后你要走的时候，你就很容易全部放下。</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这位老妈妈说她现在放下了。告诉你们，我看得出她是放下了。她曾经问我，“师父帮我看看我什么时候走？”她已经不怕了。但是你们坐在这里学佛的人有几个不怕死的？嘴巴里讲得好，我要到西方极乐世界去。如果真的来了，给你机会了，又吓得马上送到医院去急救。</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如果真的放得下，走得就不苦啊。</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因为他有信念，他知道自己走了去什么地方。他知道自己一定会上天的，他才不痛苦啊。要学道理啊。现在全世界的信众听臺長的节目录音、看博客，都很努力，因为从来没有听到过把佛理讲得这么透彻，把宇宙万物的真理讲得如此的</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31946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明白易懂，所以这就叫白话佛法。我刚才给你们讲过的那几句话，你们不一定全能听得懂呀。师父给大家讲了，</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你的愿力满了之后就能成佛。</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师父现在许愿了，你们也应该许愿啊。如果你的愿力满了，你就成为佛菩萨了；如果你们的愿力还没有满，你们就不能成为佛菩萨。</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如果一个人想要解脱的话，要具足善根，师父在这里给大家再加两个字，具足“诸根”。</a:t>
            </a:r>
            <a:r>
              <a:rPr lang="zh-CN" altLang="en-US" sz="32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你必须要有良心、要有智慧、要有善根、要有善心，......身相要端正，......你的境界要慢慢地进入解脱状态，</a:t>
            </a: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......你的愿力满了之后就能成佛。</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解答来信疑惑（二百四十三）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1479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想要解脱的话要具足诸根</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白話佛法中师父开示：“师父给大家讲的是要解脱，如果一个人想要解脱的话，要具足善根，师父在这里给大家再加两个字，具足诸根。什么叫诸根？就是所有的根基都要具足，也就是说你必须要有良心、要有智慧、要有善根、要有善心，你什么样的根都要有。这些都是你的根基啊，明白了吗？十善道，就是要做好事，做好人，实际上都是你的根基啊。”请问，文中提到诸根，包括要有良心、智慧、善根、善心、十善道做好人好事，还有哪些根基呢？</a:t>
            </a:r>
            <a:endParaRPr sz="27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解答来信疑惑（二百四十三）</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13569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善良的根基，慈悲的根基，慈悲是九识田中的，本性慈悲，本性中本身就具有慈悲喜舍。</a:t>
            </a:r>
            <a:endPar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Wenda20180105 01:35:45</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根基、根本智是在第几意识</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问：师父，您经常说根基，就是说这个人根基好或者根基差，这个根基是在我们的第几意识里啊？</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答：你这个问题倒是问得真的很好。首先，你要了解根基，上辈子的冤结，</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上辈子造的因和根，</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在你的第几意识啊？</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第八意识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对不对？（嗯，对）</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阿赖耶识里边</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啊。进入你的阿赖耶识，你才会带到下一辈子来，你这个根基不就在你的阿赖耶识当中吗？想倒蛮会想的（因为想到很多是学佛的那种根基，我本来想是不是在阿摩罗识，可是一想也不太对，因为根基有多有少，有好有坏）对啊（所</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1.根基、根本智是在第几意识Wenda20180105 013545">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10260" y="1004570"/>
            <a:ext cx="412750" cy="3879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Wenda20180105 01:35:45</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以肯定应该不是在阿摩罗识）肯定的。因为比方说你这辈子做了很多很多的善事，就算下辈子这个灵魂再投胎了，那</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你在阿赖耶识里边已经有你上辈子的烙印了，就是上辈子的根基在这里了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（哦，在第八识）在第八识。第七识末那识它是分别意识，现实生活当中所反应的东西，所产生的对这个事物的判断力，那么就是末那识。明白了吗？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（明白。师父，那根本智在第几意识？）你说呢？你讲给我听啊（根本智我觉得应该是在第九意识，就是佛性那一块）哎呀，我恭喜你……（师父，可是我又有个疑问了，就比如说您有根本智，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Wenda20180105 01:35:45</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的？</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你的佛性、根本智、你的大智大慧、你的无上正等正觉，就是在你的第九意识当中。</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哪个人没有啊？佛陀早就讲了，</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众生皆具佛性啊。佛，是佛的性，佛的本性啊，</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佛已经看到了你们的第九意识了，每个人都有第九意识的。明白了吗？（哦。我还以为只有师父这种修为，就是菩萨再来才会有根本智，就是每个人都有根本智的）当然了，</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他有佛性就有根本智。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只是他的根本智后来是根本不用了，根本没有了，已经找不到了，所以他的根本智就丢失了，他长久不用，遗失了。就像你们在家里一样东西好久好久几十年都不用，找都找不到了。明白吗？（明白了，感恩师父）</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Wenda20141003 01:23:58</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怎样才算“愿力满了”</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女听众：师父说，“愿力满了就能成佛”，那怎样才算愿力满呢？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答：愿力满了，怎样成佛，就是</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你要大愿，许大愿。</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愿力满了是什么？</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愿力满了就是你已经一辈子做的所有的事情都在愿力当中，</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就叫“满了”（哦，就是一个发心不能有偏差）对，比方说</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“我这辈子愿意救度全世界有缘众生”，你在这辈子人生当中你一直在救度有缘众生，虽然你没有完全救完，但是你这一辈子的愿力满了，那你就上去做菩萨了啊</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（谢谢师父）</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2.怎样才算“愿力满了”Wenda20141003 01235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79475" y="988060"/>
            <a:ext cx="387985" cy="3790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46419"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接下来给大家讲，</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要以佛菩萨的智慧进入无相布施。</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什么叫无相布施？</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无相布施就是不着相。</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财施、法施、无畏施三施的时候，我不着相。也就是说我</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今天救的这个人，不是因为我喜欢我才去救，这就叫不着相；如果是因为你喜欢你才去救，就叫着相。</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听得懂吗？但是你们现在所救的人都是自己的亲戚、朋友，你们这都叫着相。你们救来救去救的就是你们前世的那些冤孽啊。前世他是你的兄弟，前世她是你的冤家、婆婆、媳妇……你救来救去还是救的你的这帮冤孽啊，你还是脱离不了你的家庭这个概念,因为着相啊。我为什么说年纪大的老伯伯不要去度那些小女孩子，因为你</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di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会着相。你跟她讲时，对方会油然产生一种尊敬的感情，而这种感情你是很难把握住不走偏差的，</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产生一种私欲的爱，这样的话你非但没有功德，而且还会把自己堕落到六道轮回。</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要记住，最好是不要去碰这些事情，你们没有定力</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啊。所以我讲了，我们徒弟团的男的和青年团的女的也要少接触。因为你们没有到这个境界，很难把握自己。为什么这几位老先生这么大年纪了，我都不让他们去接触任何的异性佛友。难道说他们没有定力吗？他们的定力比你们年轻人要好很多。我为什么不让他们去接触？因为常在河边走，哪能不湿鞋。</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你们坚决不能犯一点点错误，任何有错误的行为都</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会导致你们功德流失，导致你们六道再轮回</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啊。很可怕的。在这里我给你们讲，是师父的徒弟、弟子，男女要分清，不要考验自己的心态，不要考验自己的毅力和能量。没有人能够超脱在人间的烦恼，最好是躲避、少接触、少打电话，除了修心就是念经。不要以为你跟他人讲事情的时候，人家和你的观点是一样的，人家过一会就会怀疑你修佛、修心的程度。你叽叽嘎嘎在别人面前流露出你的观点，你修得好吗？你只有让人家看不起。这就叫“着相”。</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      我们学佛度众，我们要</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无相布施，就是心中没有布施感。</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因为你是我的亲戚朋友，因为他钱拿得多，她钱拿得少，因为我喜欢</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他，因为他感情跟我好等等，所以我对他多布施一点法。</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其实对布施来说，全部都是一样的。其实只要是佛法，我们谈，好好的修心；除佛法不谈，不是佛法的任何的话我们不讲，没有什么好讲的话坚决不讲。</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记住修心很难，连夫妻都要相敬如宾，都不许叽叽喳喳的。</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佛法的话多讲，其他话少讲，讲就讲出事情来了。这个嘴巴就是闯祸，即祸从口出。你想让人家看得起你，话就少一点。你们要多念经，腾出时间多听师父的讲课（开示）。你们不听能学得好吗？不要去跟自己开玩笑。末法时期，时间不等人，你到这里来做功德，你没有功德反而有漏，那你就是白修了，有再好的师父</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也救不了你。所以</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要用智慧才能进入无相布施。</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如果一个没有智慧的人，他不能进入无相布施。比如我今天到庙里去捐了一百块钱，人家和尚说：“请施主签一个名。”一般的人没有不去留名的。而有智慧的人才会知道：“我本身就不要名的，我来就是帮助你的，我为什么要写名字？”这就叫无相布施。</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我搀扶了一个人，我不会告诉人家的。这叫无畏施。如果什么都告诉人家，这叫着相。</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你们听得懂吗？在徒弟、弟子当中，师父要求特别严格，只要听到一点点有什么问题了，我马上要给你们提出来。师父弘法要对得起观世音菩萨。如果师父不讲你的缺点，那是师父的失职；如果师父</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488696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讲了，而你不改，那你一定会出事。就像一个家长提醒一个孩子一样，“当心啊，不要做错什么事情了”。听得懂吗？因为</a:t>
            </a:r>
            <a:r>
              <a:rPr sz="2700">
                <a:effectLst/>
                <a:latin typeface="SimHei" panose="02010609060101010101" charset="-122"/>
                <a:ea typeface="SimHei" panose="02010609060101010101" charset="-122"/>
                <a:cs typeface="SimHei" panose="02010609060101010101" charset="-122"/>
                <a:sym typeface="可可唯自强者强" panose="020B0503020204020204" charset="-128"/>
              </a:rPr>
              <a:t>你进入有相布施的话，你就会执著。</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举个简单的例子，捐了一千块钱，然后写上自己的名字，跪在菩萨面前，“菩萨我捐了一千块钱了，为什么我还没有钱来呢？不是说这里捐了，那里不就会来了吗？我为什么没有钱来？我今天帮助了五、六个人了，菩萨为什么我家里还不好呀？”这就叫执著了。并不是你帮助人家了，马上就会得到回报的。听得懂吗？</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要以佛菩萨的智慧进入无相布施。</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无相布施就是不着相。</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无相布施，就是心中没有布施感。</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wenda20141221B  01:01:12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臺長对“欲望”和“发心”的开示</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请师父开示，欲望和发心的相互关系。弟子认为，欲望是一种自私的行为，是为了满足自己某方面的心理需求而采取的行动计划，是一种目的性很强的决定，它与佛菩萨境界的无缘大慈是背道而驰的。而发心则是时刻把众生利益放在第一位，或者根本就不存在第一利益、第二利益的说法，因为完全是一种无我的付出，连“我”都没有了，何须利益的第二回报呢？所以弟子认为，发心里面应该不能夹杂欲望，有目的的付出不能称为发心，或者说发心不纯。谢谢师父！</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3.臺長对“欲望”和“发心”的开示wenda20141221B  01011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96620" y="1013460"/>
            <a:ext cx="396240" cy="3784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showWhenStopped="1">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wenda20141221B  01:01:12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这个问题很简单，而且问得非常好。我可以告诉你，今天刚刚前面就有一个女的念了这么多小房子，她为什么念到今天孩子还不好？这就是你刚才讲到的发心和欲望的问题。她现在就是一个欲望，用欲望在为自己的孩子求，以为多少张小房子……就像有多少钱我能买到这个房子一样，她以为自己买到了，“我只要到了这个数量，我就能达到这个目的”，</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她纯粹是一种目的性很强，而且为自我不为众生付出的，那种为了达到自己私欲、解决自己个人问题的一种方法或者手段而已。</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这种护法神是不会给她很快达到目的的，而且菩萨也慈悲不了她，因为菩萨的无缘大慈和她相距太</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wenda20141221B  01:01:12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远。</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慈悲是一种境界，</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是非常带有荣誉感的，而且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超脱了凡人为了人间的一种自私的利益和自私的欲望所产生的人本身的人性的一种追求，超越它的东西。</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真正的学佛人，能够求得菩萨越求越灵的人，他是超脱了人间的欲望。</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试想一下，为什么这么多人到庙里去求这个、求名求利、求功德，求什么求什么……为什么很多人求不到？那就是因为他的发心不对，因为他没有境界，因为他只是在欲望当中生存，他在外面需要得到更多的，他只不过换一个方位，跑到庙里来继续求菩萨让他得到这个欲望，所以这就是人的劣根性在发作。所以当一个人有劣根性的时候，这个人是不能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wenda20141221B  01:01:12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解自己，也不能让自己清醒的。真正能够让自己超脱这个环境，能够达到这个境界，</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首先必须理解佛法，必须懂得佛的智慧，必须要放弃人间的欲望。</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等到放弃欲望之后，你才会得到更多。所以，</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欲望和发心是完全两个概念，欲望是来自于人的本性当中的劣根性，</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而</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境界是来自于本性的初始心和你的本心，就是本性，那就是佛性。</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所以，人身上会产生各种不同的好的细胞和不好的细胞，就像</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人的思维产生不好的思维和好的思维一样。</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人的恶心、贪心、愚痴心，还有瞋恨心，和人的良心、慈悲心、善良的心和帮助别人的心，成了一个明显的对比，都在人间心中埋藏，看你到底去挖掘哪一个心。</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wenda20141221B  01:01:12</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48304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所以当一个人良心善了，学佛之后，挖掘出来都是慈悲心和各种各样帮助别人的好心肠，一些好的心；当一个人随波逐流的时候，他没有去学佛，就是用了他身上那种不好的贪心、瞋恨心和愚痴心。所以</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同样是一个心，因为发心不一样，会产生不同的结果。</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随波逐流，就是随着欲望的膨胀，让自己善良的心越来越少，让自己很好的善心越变越少，人就会慢慢地沉沦，就会慢慢地堕落，就会慢慢在六道当中不断地轮回。这就是我们说的为什么欲望和发心不同的地方。明白了吗？（哦）</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201607中国•香港解答会</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发自内心的表现和着相表现有什么差别</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曾经说过，向菩萨发愿以后所做的功德才是功德，这样子感觉上好像是为了功德而去做善事。可是师父又开示说，当一个人跌倒的时候，你毫不考虑地去扶他，这是发自内心慈悲心的表现，比起你心里想“因为我现在是学佛人，应该去搀扶他”而去帮助他的这种着相表现会来得好。请问这两者表现的概念差别在哪里？</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因为境界不同，</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一种是刚刚学佛，一种是已经学佛了，已经在开悟的阶段。</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所以刚刚开始的时候，就算做很多的善事你说出来，但它也是善事。</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最好的就是无相布施，如果能够无相布施的人，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4.发自内心的表现和着相表现有什么差别 201607中国•香港解答会">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48055" y="1013460"/>
            <a:ext cx="412750" cy="3784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201607中国•香港解答会</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7042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那就是境界的提高。</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有相布施总比不布施更好吧？</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201607中国•香港解答会</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臺長开示“远离一切相”</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问：师父在《白话佛法》第一册中提到“修一切善，离一切相”，我们靠什么让自己远离一切相？</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“远离一切相”，就是不要着相，我们可以做任何一件事情，但是我们不要执著。</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今天你可以让你孩子去考精英中学，但是如果孩子考不上，你不要逼他。否则，就会造成麻烦——孩子会自闭。这就是不能执著。今天我能做的我就去做，我做不了的，我就</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随缘。不能执著，就是不着相。</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臺長讲个小笑话给你们听，有一个</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dist">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人说“我要无相布施”，就是不写名字的布施。结果报纸上登了</a:t>
            </a:r>
            <a:endPar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5.臺長开示“远离一切相” 201607中国•香港解答会">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6460" y="1012825"/>
            <a:ext cx="379730" cy="3886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201607中国•香港解答会</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“某某无名氏3000元”。朋友到他家来，他就指着报纸上说：“这个‘无名氏’就是我啊。”还是着相。</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不着相，这个人对别人好不求回报。</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今天我对100个人好，只要有十个、二十个人对我好——因为我对别人好的时候，我都忘记了——等到有20个人来问我的时候，我特别开心：“哎呀，怎么有20多个人来看我，对我这么好！”这就是福气。有的人着相，“我对100个人好”，天天算，“你看，已经有80多个人对我好、还我了。还有十几个人，这些人怎么不来对我好的啊？”又难过了。</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不着相就是无相布施，就是对别人好是无私地奉献。</a:t>
            </a:r>
            <a:endPar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世界万法。你们所有见到的事情、所做的事情、所用的东西，</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di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叫</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“万物皆是法”</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。我们的智慧也是由法中所生出的。智慧怎么来的？是</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法中生智慧。</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因为你有这个法，你才会生出这个智慧。举个简单的例子，把法作为一个事情来讲，因为你有这个事情，你才会吃一堑长一智。因为你过去被人家甩过了，所以你才会知道下一次你怎么样才能不让别人甩；因为你被人家用电话骗过六千块钱，等到下一次再有人打电话来的时候，你说还会被人家骗吗？就是这个道理。所以这个智慧、这个聪明就是这么生出来的。</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人间的一切吃、住、行均为法。你把自己在人间就作为像菩萨一样，你所拥有的</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一切东西，和你所拥有的智慧，和你所处理的任何事情均为法，你就感觉它是法了。</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法厉害吗？厉害。比如平时吃一碗饭，如果不是法的话，因为你没有修心，人吃一碗饭下去，“哦，蛮好的，我吃饱了。”如果你是菩萨的话，你把这碗饭吃下去了，你当时的感觉，“我所拥有的这碗饭，是老百姓用七桶水把它浇灌出来的，现在想到这碗米是多么的不容易。香喷喷的，我吃下去之后会让自己的身体能够得到很多的营养（能量），我的大脑会转，我的心脏会跳”。如果你这么一想的话，你整个人的精神就不一样了。同样是吃下去一碗饭，你吃完之后你的精神百倍，而前面那个只不过像做</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一天和尚撞一天钟一样。听得懂吗？所以人家说很多营养品百分之五十都是差不多的，还有百分之五十全是说出来的。因为</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人在本身的意识当中，它含有一种能量，而这种能量体是根据你所思维到哪里，它的能量体就会在哪里发光。</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所以很多人说营养品把它说得好得不得了。我过去就碰到一位医生，他从美国来看我外婆，他带回来一种什么维生素的营养品送给我外婆吃。告诉我外婆说，“你吃下去之后，你人啊会跳起来的”。就是说营养好到这个样子了。我外婆的那种幻想、想象力非常厉害的。她还没有吃之前，左看右看，完全按照人家告诉她的去做。吃下去之后，感觉这么好呀，</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嗯，跟人家讲得一样。当时的感觉有一点点麻麻的，接下来怎么样怎么样，因为人家医生全都给她讲过了，等吃到第三天就会跳了。我外婆第三天真的跳了。为什么？是她自己试着跳的。她想第三天应该跳了嘛？她怎么还没有想跳呀？她就试着在家里跳。你说这不是精神吗？</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这是物质变成精神的力量。</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听得懂吗？你只要想象的这个东西好，这个东西它就是好；你想象这个东西不好，它就不好。如果我今天想象着这位老先生很好，我越看他越可爱。如果我看这位老先生不好，觉得他很讨厌的时候，“哎呀，这位老先生怎么这样呢？”看见他的样子都会讨厌。</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实际上是意识发生了变化。我们要修的是精神和意识上的东西。</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听得懂吗？</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03110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“万物皆是法”。</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法中生智慧。</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人在本身的意识当中，它含有一种能量，而这种能量体是根据你所思维到哪里，它的能量体就会在哪里发光。</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wenda20141130B  01:03:03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如何理解“人活着就是为众生付出”</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男听众：在节目中，师父多次跟我们说起</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“人活着就是为众生而付出”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这句话弟子一直没听明白，世界上这么多忙忙碌碌的人们，不都是为了自己的个人得失而安然地活着吗？直到前段时间，弟子在生活中找了一个类似的例子来打比方，感觉好像想明白了，想请师父帮弟子批改一下。也就是说在十法界中，人道虽属六凡道，但也算三善道之一了，在人道里面苦乐参半，是最好修行的地方。这个地方就好比一所学校里面一个重点抓升学率的班级，你来到这个班级，目标很明确，就是为了升学。我们今天很庆幸来到这个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6.如何理解“人活着就是为众生付出”wenda20141130B  010303">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30275" y="1032510"/>
            <a:ext cx="370840" cy="3448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wenda20141130B  01:03:03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生死、求解脱的最好班级，就应该好好地珍惜这次机会，为众生而付出，为自己而精进，为众生就是为自己，否则只有留级或降级，或者干脆就别来这个班级。谢谢师父开示！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实际上你刚刚讲的这个应该说不是初级的，算中级理解这个问题了。实际上我们活在人间为别人，你想想看，我问你几句话你就知道了，妈妈活着不是为孩子吗？是不是为别人？很多人活着都是为别人的。但是问题</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你能够为众生，不是为你自己私欲所拥有的东西，那你就是真的为众生了。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如果你今天无缘大慈，你就是菩萨；如果你今天有缘分的，你就帮助你们家里的亲戚啊朋友啊，那</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wenda20141130B  01:03:03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你还是小我。所以</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真正能够为别人的话，要无缘大慈。</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所以为什么我经常讲雷锋呢？雷锋帮助老妈妈，背着老妈妈去看病，帮人家推车，哪一个是他的亲戚啊？一个都不认识的，这样的人才是有高境界的人。所以</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无缘大慈，实际上就是说心中想着众生，心中只有众生，因为菩萨没有自我，所以菩萨才能成佛。</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只要有自己的人，那就有“我”字，那就是投人。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人虽然是在三善道里边，但是它属于三善道里面最低档的一道天道、阿修罗道、人道，人道是最低档的，所以人就是自私。再下去就是畜生道，所以畜生道的所有畜生不会为别人，只能为自己。为什么狗很容易投胎呢？因为狗还有一点心</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wenda20141130B  01:03:03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29013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为主人的，它会救主人，所以狗还能投胎做人。其他的很多动物很难投人的，因为它们出来就是为自己，它们死了也是自己，它们就知道我我我……所以很多人为什么下辈子还是投人？因为他们脑子里没有别人，只有自私，只有自我，所以他们下辈子还是“我”（明白）</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Wenda20191227 38:54</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臺長开示“三轮体空”的布施</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问：师父，关于做善事的事情，我还有一个问题要请教您。有一次秘书处来信解答里面有一个讲到“三轮体空”，就是布施的意思，指</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“施空”、“受空”、“施物空”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。“施空”，指布施的人，没有觉得有“我”在布施；“受空”，是指接受布施的人，是平等布施，没有分别心；“施物空”，指所施的物品没有分别。</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答：很简单，没有布施的人，没有接受布施的人，还有一个——没有物品，就是“三轮体空”。被你讲得这么复杂干吗？就是这么简单（您之前也讲到过，修桥、铺路、建庙……这些都是世间功</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7.臺長开示“三轮体空”的布施 Wenda20191227 385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0110" y="1031240"/>
            <a:ext cx="396875" cy="3613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Wenda20191227 38:54</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德，还是有漏的功德，是吗？）</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你今天想为了众生，完全是发心、慈悲、善良，那你就是有功德。</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如果你只要有一个回报，或者“以后可以让我子孙万代什么什么”或者“我可以让我的家人耀祖光宗”或者怎么样，你马上就没功德了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（哦。像我们凡是有所求，还是不属于“三轮体空”的这种布施，是吧？）当然了。</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“三轮体空”完全是到了另外一个境界了。</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“三轮体空”就是“我没有布施”，谁布施的？也没有布施的人，“我什么都没布施”。</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举个简单例子，妈妈照顾孩子，妈妈说：“我又没照顾你们，你们孩子……”就是妈妈脑子里想：“我照顾你们是应该的，所以我没照顾你们，应该</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Wenda20191227 38:54</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的，这有什么谢的？”妈妈照顾孩子天经地义的，所以就像没照顾一样。“我照顾谁了？没有谁好照顾的，他们自己都成长了。”还有一个是：“我没有付出时间，我也没付出什么功德。”那这不就是高境界了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（对的。师父，我们现在</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许愿、念经、放生一般都是有祈求的，</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这是不是</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也属于有相的功德</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？）是啊。</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求善、求上，应该都没问题的，它不算的；</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如果你求名利、福报，那就算了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（明白了，就是我们多求给自己提升境界、开智慧有关的……）那当然了，你说要精进，他也说你执著啊？不可以讲的（师父，像刚刚说的有漏的功德，</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Wenda20191227 38:54</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36899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如果我们念功德宝山神咒，是否能变成无漏的功德？）它不是这样讲的，</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它是你心的一种提升，心灵的的一种提升。</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今天做一件善事，你心是为众生的，向菩萨学习的，你就有功德；你今天做一件事情，只是纯粹去做一件事情，你就没什么大功德，只有福德（那还是靠我们修心的境界？）对啊，没境界修什么心啊？（明白了，感恩师父慈悲开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人间的一切吃穿住行、所有的做法均为法。也就是说，</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你把所</a:t>
            </a:r>
            <a:endPar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有的境界都拉到菩萨的位置上来看这个世界，你就是宇宙万法。</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我讲得这么深你们能听得懂吗？也就是说宇宙的能量，</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你们能吸收到宇宙的能量。</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很简单，很多营养品都是告诉人家，哎呀，这个好呀，你吃下去之后你能吸收什么这个大能量。实际上很简单，宇宙制造的这个法，比如这个糖，这个糖就是宇宙制造出的。我们生活在宇宙当中，对不对？把这个宇宙之法吃下去之后，你感觉有东西吗？有的。有东西之后呢，又没有东西。没有东西了，你再吃一块，又有东西了。</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要真正体会到它的存在，</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明白了吗？宇宙之法，也</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43929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di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就是说世间万法。</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世间万法唯心造，</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因为都是由你的心造出来的。你今天心里想这个事情好，就是好；你想这个事情不好，那就是不好。举个简单例子，我今天给你吃一碗粥。你吃完了之后，我问你：“好吗？开心吗？”“好得不得了。”然后我告诉你，我在里面放了什么脏东西了，你马上就会吐出来。实际上我根本没有放什么脏东西。你们要好好地学，好好地修。你们有这么好的观世音菩萨还</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不好好的修学，真的对不起观世音菩萨。</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具足“诸根”，无相布施</a:t>
            </a:r>
            <a:endParaRPr lang="zh-CN" altLang="en-US" sz="5400" b="0">
              <a:solidFill>
                <a:schemeClr val="accent4">
                  <a:lumMod val="50000"/>
                </a:schemeClr>
              </a:solidFill>
              <a:effectLst/>
              <a:latin typeface="SimHei" panose="02010609060101010101" charset="-122"/>
              <a:ea typeface="SimHei"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rPr>
              <a:t>《白话佛法·第四册》第</a:t>
            </a:r>
            <a:r>
              <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rPr>
              <a:t>二十三</a:t>
            </a:r>
            <a:r>
              <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rPr>
              <a:t>篇</a:t>
            </a:r>
            <a:endPar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2760" y="712470"/>
            <a:ext cx="11541760" cy="503110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你把所有的境界都拉到菩萨的位置上来看这个世界，你就是宇宙万法。</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Wenda20170806B   34:08</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要以菩萨的慈悲心对待家人</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师父，还有一些问题是关于修心的方面。有时他闹的时候很生气，但是等他遇到不好的时候，他的脸又好像很失望，看到他那种脸，我的心又软了，这种感情……（这就叫感情，没办法的）如果能真的达到菩萨境界，他凶的时候，他很闹的时候，我就保持我那种心就对了，是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答：你就看看他可怜的时候好了（他很凶的时候、很闹的时候、很狂妄的时候，心里就想：“不要紧，等到哪一天……”）你看看你修得多“好”啊，这个简直……看着老公说：“等到哪一天……</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2" name="8.要以菩萨的慈悲心对待家人Wenda20170806B   340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67080" y="1013460"/>
            <a:ext cx="464820" cy="41275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Wenda20170806B   34:08</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哼哼，你倒下来了，你死掉了，我也不会理你。”“聪明”啊，“好”啊，“慈悲为怀”啊（哪一天再看到观音菩萨故事，又哭得要死，又想：“不行不行，我宁愿自己受伤，宁愿自己吃苦，我不要他辛苦，下次他再闹，我要自己忍住。”）现在知道了吗？</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师父就是经常这种心的，有些弟子这么乱来，有时候看他们受报，我心都痛啊</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（对，就是这样。哪一天他受报，脸好像很愁的时候，又苦自己的心。下次他狂妄的时候，我要用什么心态啊？因为还没做到，还没修好，要怎么做？）</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没有心态就是最好的心态，没有语言就是最好的语言，没有表情就是最好的表情，没有“我”就是最好的我</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Wenda20170806B   34:08</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（讲到没有“我”，曾经在梦中，我在宇宙间看到宇宙，感觉没有我，我看不到自己的身体任何部分，也知道自己不是在飞机上，就是好像我是空气中一个很微妙的分子）对啊，</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你就是分子，你是宇宙当中的一颗非常小的颗粒，颗粒状。你算什么？</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所以很多人太“伟大”了，觉得自己太了不起了，听得懂吗？（那是一种意识吗？）是真的，怎么</a:t>
            </a:r>
            <a:r>
              <a:rPr sz="2700" b="0">
                <a:solidFill>
                  <a:schemeClr val="tx1"/>
                </a:solidFill>
                <a:effectLst/>
                <a:latin typeface="KaiTi" panose="02010609060101010101" charset="-122"/>
                <a:ea typeface="KaiTi" panose="02010609060101010101" charset="-122"/>
                <a:cs typeface="KaiTi" panose="02010609060101010101" charset="-122"/>
                <a:sym typeface="可可唯自强者强" panose="020B0503020204020204" charset="-128"/>
              </a:rPr>
              <a:t>是意识啊。</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你可以在家里这么大，你在机场里看得见飞机场这么大，当飞机离开跑道，飞到天上了，你还看得到机场吗？你大不大？没了，小了。</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到了宇宙空间你还有自我吗？没了！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（没有了，就好像不见了）不见了。</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解答来信疑惑:一百五十七</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宇宙之法是什么？就是空吗？</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问：其实，“不二法门” 并不是指我们人间的法门，而是告诉你要学真正的佛法，要学到真正的十方三世诸佛的一切法，就是说，这样宇宙空间的一切方法都是因缘所产生的一种相，所以，今世法空，这个法门法空了，实际上就是没有了，这叫“法门消失”，其实没有这样那样的法门，只有这样一个宇宙之法，而且它是空的。大家明白了吗？——《出离小我，一门精进》</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这里的宇宙之法是什么？就是空吗？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宇宙之法指的是空性。</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当一个人无我相、无人相、无众生</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解答来信疑惑:一百五十七</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93090" y="780415"/>
            <a:ext cx="11341100" cy="18434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相、无寿者相，已经完全空掉了，没有自己了，佛菩萨有自己吗？有自己的人能成佛菩萨吗？</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自私的人能成菩萨吗？有我就是自私，我和自私是连在一起的。</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相关开示</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497205" y="274955"/>
            <a:ext cx="11231880" cy="59226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如果一个人想要解脱的话，要具足善根，师父在这里给大家再加两个字，具足“诸根”。......你的愿力满了之后就能成佛。</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要以佛菩萨的智慧进入无相布施。......无相布施就是不着相。......无相布施，就是心中没有布施感。</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“万物皆是法”。......法中生智慧。......人在本身的意识当中，它含有一种能量，而这种能量体是根据你所思维到哪里，它的能量体就会在哪里发光。</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00000"/>
              </a:lnSpc>
            </a:pPr>
            <a:r>
              <a:rPr lang="en-US"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你把所有的境界都拉到菩萨的位置上来看这个世界，你就是宇宙万法。</a:t>
            </a:r>
            <a:endParaRPr sz="25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马来西亚·槟城20160811</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38430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一个帮助别人的人不要有“我”字在心中，一个能够救度众生的人，不能以自己的利益去完成他人的功德。这就是师父经常跟你们讲的，做人要站在别人的角度上换位思考，一定要懂得人伤我痛，而不是有目的地去行善，不是有目的地去做功德。</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当你无相布施的时候、无相好好学佛的时候，你已经是站在云层当中了，因为你在人间已经找不到那个假我了。</a:t>
            </a:r>
            <a:endPar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4" name="9.马来西亚·槟城20160811">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74700" y="987425"/>
            <a:ext cx="369570" cy="37909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60499"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广播讲座 第29集《 三轮体空真实义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55575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无相布施要把布施之人、受布施之人、布施之物全部看成虚无的假相，对人家好，要三轮体空。</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三轮体空就是：没有布施的人，</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你今天给别人东西，谁给的？不知道；</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也没有受布施的人，</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谁来接受你的布施？不知道；</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布施的是什么？也不去计较。</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那么你就完全看破这种虚无的假相。就像今天给人家吃样东西，人家吃掉了，你老去讲，那么你心中就不是三轮体空，因为“我给你吃过这个东西，你吃了我这个东西，我给你吃的好月饼”三样东西都在。你送给人家，应该就要忘记。你给人家了，为什么还记着？这叫真给吗？</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给人家就要忘记，不要等人家回报给你。</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很多人送了月饼，就等人家</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pic>
        <p:nvPicPr>
          <p:cNvPr id="4" name="10.广播讲座 第29集《 三轮体空真实义 》">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41680" y="883285"/>
            <a:ext cx="439420" cy="42989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广播讲座 第29集《 三轮体空真实义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55575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最好送一盒还两盒，这就是有相布施。</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无相布施就是不要去看，不要放在心中，叫不住心。</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送给人家就送给人家，对人家好就好过了，给过就给过了。师父跟你们讲，我们在这个世界中，布施要超出世间的善心。就是说今天对别人好，不要去等他的回报，那才叫真正的善事。</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你不等他的回报，只管做功德，对他好，对他善良，心疼他，希望度他，那你这个人就有功德。</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如果你今天做的善事都为了弘法利生，帮助别人，那就叫功德。举个例子，一个老妈妈要过马路，有一个人说：“老妈妈，我来帮助你。”扶她过去，他只是一个善行。如果这个人是我们的佛友，</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师父给大家讲的是要解脱，</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如果一个人想要解脱的话，要具足善根，师父在这里给大家再加两个字，具足“诸根”。</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什么叫“诸根”？就是所有的根基都要具足，也就是说</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你必须要有良心、要有智慧、要有善根、要有善心，</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你什么样的根都要有。这些都是你的根基啊，明白了吗？</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十善道，</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就是要做好事，做好人，</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实际上都是你的根基</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啊。举个例子，同样是吐口痰，如果你是具足善根的话，就会从自己的口袋里拿一张纸出来吐；如果你没有具足善根的话，你就随便吐痰了，对不对？今天我看到一个新闻，五十万人受水灾，很厉害啊。实际上你们都知道，天天有天灾人祸啊。你们</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r>
              <a:rPr sz="2000">
                <a:solidFill>
                  <a:schemeClr val="bg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广播讲座 第29集《 三轮体空真实义 》</a:t>
            </a:r>
            <a:r>
              <a:rPr lang="zh-CN" sz="2000">
                <a:solidFill>
                  <a:schemeClr val="bg1">
                    <a:lumMod val="7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标题 1"/>
          <p:cNvSpPr>
            <a:spLocks noGrp="1"/>
          </p:cNvSpPr>
          <p:nvPr/>
        </p:nvSpPr>
        <p:spPr>
          <a:xfrm>
            <a:off x="508000" y="734695"/>
            <a:ext cx="11355070" cy="293433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cs typeface="SimHei" panose="02010609060101010101" charset="-122"/>
                <a:sym typeface="可可唯自强者强" panose="020B0503020204020204" charset="-128"/>
              </a:rPr>
              <a:t>“我们修心人要尊师重道，要讲孝道，学佛人应该孝顺长辈，把所有的长辈都当成自己的长辈一样”，“来，老妈妈，我扶你过去”，你说两种扶，感情一样吗？一个是把她当成佛友、当成母亲一样对她真心好，当然后者有功德。希望你们要懂得，</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凡是用心来做一件善事，有功德；如果不用心做一件好事，那就是做一件善事。</a:t>
            </a:r>
            <a:endParaRPr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sym typeface="+mn-ea"/>
              </a:rPr>
              <a:t>二</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十三</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实修链接</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endPar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200000"/>
              </a:lnSpc>
            </a:pPr>
            <a:r>
              <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结束语 </a:t>
            </a:r>
            <a:endPar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能够坐在这里，还能听闻佛法，这也叫福气。你们每星期三晚上挤出时间坐在这里，听师父讲佛法，那就是有福德。对不对？</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我们</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身相要端正。</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身相是什么？为什么我不喜欢你们女孩子的眼睛眨巴眨巴的？学佛人的眼睛不要眯起来，眼睛不许乱看，看人要正。尤其是女孩子，男孩子也是一样。眯眯眼睛这种看人绝对不行，听得懂吗？要</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正人正相，要端庄。</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学佛之人看人就是看人，看人时眼睛千万不要眨巴眨巴地。你们去看看电影里面那些女人，她们的眼睛眨巴眨巴的是什么素质的？我告诉你们，你们做我的徒弟不要让我看到，让我看到我当场会指出。</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“身相端正”</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，就是身</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体、脸相都要端正。</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“离诸横难”</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因为脸相端正的人，身体端正的人，不做那些下流动作的人，他会避开很多的横难。什么叫“横难”？就是你没有想到的事情，突然出现了。去看看好了，那些经常做下流动作的人，身体经常去接触那些不好的东西的人，他一定会有横难。你们去看看，很多人做过那些不好的男女之事之后很容易出车祸，这就叫横难。古人曰：未语先笑者，视为淫。一个女孩子还没有跟人家讲话之前先笑，都是不好的。看见一个男的，不认识的，我指的是不认识的，看见男人对着人家笑嘻嘻，“你好”。好了，一会儿会出事情了吧。经常要当心。</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482600" y="334645"/>
            <a:ext cx="11246485"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一个人要进入解脱。什么叫进入解脱？就是</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你的境界要慢慢地进入解脱状态，</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也就是说</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你每一天都要想一想，我今天要放弃什么事情，我明天要放弃什么事情，等走的时候你才能真的放下。</a:t>
            </a:r>
            <a:endPar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dist">
              <a:lnSpc>
                <a:spcPct val="150000"/>
              </a:lnSpc>
            </a:pP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你今天这个放不下，那个也放不下，你就傻了。比如，这位老妈妈从现在开始必须给自己定一个条款：“我从今天开始，儿子讲话我不当回事，媳妇讲话我当她是客人。”——好，放下一点点了。“我今天吃的东西，只要有一点点营养能吃饱就行了，我不追求什么。”——好，又放下一点点。“穿的衣服我无所谓，只要干干净净，不冷就可以了。”你又放下一点。</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等到你一点一点的放下，</a:t>
            </a:r>
            <a:endPar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《白话佛法·第四册》第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二十三篇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BEAUTIFY_FLAG" val="#wm#"/>
  <p:tag name="KSO_WM_TEMPLATE_CATEGORY" val="custom"/>
  <p:tag name="KSO_WM_TEMPLATE_INDEX" val="20205176"/>
</p:tagLst>
</file>

<file path=ppt/tags/tag124.xml><?xml version="1.0" encoding="utf-8"?>
<p:tagLst xmlns:p="http://schemas.openxmlformats.org/presentationml/2006/main">
  <p:tag name="COMMONDATA" val="eyJoZGlkIjoiYjJjOTQxYzhjODMyMDAzZmE0MDJkMWFkNmJlNDkwYTUifQ=="/>
  <p:tag name="KSO_WPP_MARK_KEY" val="e9e1f7e4-15a6-4556-a416-6a6e9821e01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14552</Words>
  <Application>WPS Presentation</Application>
  <PresentationFormat>宽屏</PresentationFormat>
  <Paragraphs>360</Paragraphs>
  <Slides>61</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61</vt:i4>
      </vt:variant>
    </vt:vector>
  </HeadingPairs>
  <TitlesOfParts>
    <vt:vector size="74" baseType="lpstr">
      <vt:lpstr>Arial</vt:lpstr>
      <vt:lpstr>SimSun</vt:lpstr>
      <vt:lpstr>Wingdings</vt:lpstr>
      <vt:lpstr>Microsoft YaHei</vt:lpstr>
      <vt:lpstr>Wingdings</vt:lpstr>
      <vt:lpstr>KaiTi</vt:lpstr>
      <vt:lpstr>可可唯自强者强</vt:lpstr>
      <vt:lpstr>Yu Gothic UI</vt:lpstr>
      <vt:lpstr>华康圆体W8</vt:lpstr>
      <vt:lpstr>SimHei</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点滴心度</cp:lastModifiedBy>
  <cp:revision>199</cp:revision>
  <dcterms:created xsi:type="dcterms:W3CDTF">2019-06-19T02:08:00Z</dcterms:created>
  <dcterms:modified xsi:type="dcterms:W3CDTF">2022-11-22T11:45:52Z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1033-11.2.0.11341</vt:lpwstr>
  </property>
  <property fmtid="{D5CDD505-2E9C-101B-9397-08002B2CF9AE}" pid="3" name="ICV">
    <vt:lpwstr>FFBF1A6DD4764C2E8F61C9EF1BA73731</vt:lpwstr>
  </property>
</Properties>
</file>