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309" r:id="rId3"/>
    <p:sldId id="310" r:id="rId4"/>
    <p:sldId id="311" r:id="rId5"/>
    <p:sldId id="312" r:id="rId6"/>
    <p:sldId id="370" r:id="rId7"/>
    <p:sldId id="2154" r:id="rId8"/>
    <p:sldId id="2160" r:id="rId9"/>
    <p:sldId id="2161" r:id="rId10"/>
    <p:sldId id="2162" r:id="rId11"/>
    <p:sldId id="2163" r:id="rId12"/>
    <p:sldId id="2164" r:id="rId13"/>
    <p:sldId id="2165" r:id="rId14"/>
    <p:sldId id="2166" r:id="rId15"/>
    <p:sldId id="2167" r:id="rId16"/>
    <p:sldId id="2168" r:id="rId17"/>
    <p:sldId id="2169" r:id="rId18"/>
    <p:sldId id="2170" r:id="rId19"/>
    <p:sldId id="2171" r:id="rId20"/>
    <p:sldId id="2172" r:id="rId21"/>
    <p:sldId id="2173" r:id="rId22"/>
    <p:sldId id="2174" r:id="rId23"/>
    <p:sldId id="2177" r:id="rId24"/>
    <p:sldId id="2155" r:id="rId25"/>
    <p:sldId id="2156" r:id="rId26"/>
    <p:sldId id="2157" r:id="rId27"/>
    <p:sldId id="2158" r:id="rId28"/>
    <p:sldId id="2159" r:id="rId29"/>
    <p:sldId id="367" r:id="rId30"/>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29.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crosoft YaHei" panose="020B0503020204020204" charset="-122"/>
              <a:ea typeface="Microsoft YaHei"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Microsoft YaHei" panose="020B0503020204020204" charset="-122"/>
                <a:ea typeface="Microsoft YaHei" panose="020B0503020204020204" charset="-122"/>
              </a:rPr>
            </a:fld>
            <a:endParaRPr lang="zh-CN" altLang="en-US" smtClean="0">
              <a:latin typeface="Microsoft YaHei" panose="020B0503020204020204" charset="-122"/>
              <a:ea typeface="Microsoft YaHei"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crosoft YaHei" panose="020B0503020204020204" charset="-122"/>
              <a:ea typeface="Microsoft YaHei"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Microsoft YaHei" panose="020B0503020204020204" charset="-122"/>
                <a:ea typeface="Microsoft YaHei" panose="020B0503020204020204" charset="-122"/>
              </a:rPr>
            </a:fld>
            <a:endParaRPr lang="zh-CN" altLang="en-US" smtClean="0">
              <a:latin typeface="Microsoft YaHei" panose="020B0503020204020204" charset="-122"/>
              <a:ea typeface="Microsoft YaHei"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panose="020B0503020204020204" charset="-122"/>
                <a:ea typeface="Microsoft YaHei"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panose="020B0503020204020204" charset="-122"/>
                <a:ea typeface="Microsoft YaHei"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panose="020B0503020204020204" charset="-122"/>
                <a:ea typeface="Microsoft YaHei"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panose="020B0503020204020204" charset="-122"/>
                <a:ea typeface="Microsoft YaHei"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icrosoft YaHei" panose="020B0503020204020204" charset="-122"/>
        <a:ea typeface="Microsoft YaHei" panose="020B0503020204020204" charset="-122"/>
        <a:cs typeface="+mn-cs"/>
      </a:defRPr>
    </a:lvl1pPr>
    <a:lvl2pPr marL="4572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2pPr>
    <a:lvl3pPr marL="9144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3pPr>
    <a:lvl4pPr marL="13716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4pPr>
    <a:lvl5pPr marL="18288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5" name="页脚占位符 4"/>
          <p:cNvSpPr>
            <a:spLocks noGrp="1"/>
          </p:cNvSpPr>
          <p:nvPr>
            <p:ph type="ftr" sz="quarter" idx="11"/>
          </p:nvPr>
        </p:nvSpPr>
        <p:spPr>
          <a:xfrm>
            <a:off x="3858895" y="6395085"/>
            <a:ext cx="4474210" cy="365125"/>
          </a:xfrm>
        </p:spPr>
        <p:txBody>
          <a:bodyPr/>
          <a:lstStyle/>
          <a:p>
            <a:r>
              <a:rPr lang="zh-CN" altLang="en-US" dirty="0"/>
              <a:t>白话佛法视频开示 第100集 《 心物一元 返归本性》【原文】</a:t>
            </a:r>
            <a:endParaRPr lang="zh-CN" altLang="en-US" dirty="0"/>
          </a:p>
        </p:txBody>
      </p:sp>
    </p:spTree>
  </p:cSld>
  <p:clrMapOvr>
    <a:masterClrMapping/>
  </p:clrMapOvr>
  <p:transition>
    <p:fade/>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r>
              <a:rPr lang="zh-CN" altLang="en-US" dirty="0"/>
              <a:t>白话佛法视频开示 第100集 《 心物一元 返归本性》【原文】</a:t>
            </a:r>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transition>
    <p:fade/>
  </p:transition>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白话佛法视频开示 第100集 《 心物一元 返归本性》【原文】</a:t>
            </a:r>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fade/>
  </p:transition>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白话佛法视频开示 第100集 《 心物一元 返归本性》【原文】</a:t>
            </a:r>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fade/>
  </p:transition>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r>
              <a:rPr lang="zh-CN" altLang="en-US" dirty="0"/>
              <a:t>白话佛法视频开示 第100集 《 心物一元 返归本性》【原文】</a:t>
            </a:r>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transition>
    <p:fade/>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白话佛法视频开示 第100集 《 心物一元 返归本性》【原文】</a:t>
            </a:r>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fade/>
  </p:transition>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白话佛法视频开示 第100集 《 心物一元 返归本性》【原文】</a:t>
            </a:r>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fade/>
  </p:transition>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白话佛法视频开示 第100集 《 心物一元 返归本性》【原文】</a:t>
            </a:r>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fade/>
  </p:transition>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r>
              <a:rPr lang="zh-CN" altLang="en-US"/>
              <a:t>白话佛法视频开示 第100集 《 心物一元 返归本性》【原文】</a:t>
            </a:r>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fade/>
  </p:transition>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62000" y="702575"/>
            <a:ext cx="11268000" cy="5454000"/>
          </a:xfrm>
        </p:spPr>
        <p:txBody>
          <a:bodyPr/>
          <a:lstStyle>
            <a:lvl1pPr algn="l">
              <a:lnSpc>
                <a:spcPct val="150000"/>
              </a:lnSpc>
              <a:defRPr sz="2700" u="none" strike="noStrike" kern="1200" cap="none" spc="300" normalizeH="0">
                <a:solidFill>
                  <a:schemeClr val="tx1"/>
                </a:solidFill>
                <a:effectLst/>
                <a:uFillTx/>
                <a:latin typeface="Microsoft YaHei" panose="020B0503020204020204" charset="-122"/>
                <a:ea typeface="Microsoft YaHei" panose="020B0503020204020204" charset="-122"/>
                <a:cs typeface="Microsoft YaHei" panose="020B0503020204020204" charset="-122"/>
              </a:defRPr>
            </a:lvl1pPr>
          </a:lstStyle>
          <a:p>
            <a:r>
              <a:rPr lang="zh-CN" altLang="en-US" smtClean="0"/>
              <a:t>单击此处编辑母版标题样                                       式</a:t>
            </a:r>
            <a:endParaRPr lang="zh-CN" altLang="en-US"/>
          </a:p>
        </p:txBody>
      </p:sp>
      <p:sp>
        <p:nvSpPr>
          <p:cNvPr id="4" name="页脚占位符 3"/>
          <p:cNvSpPr>
            <a:spLocks noGrp="1"/>
          </p:cNvSpPr>
          <p:nvPr>
            <p:ph type="ftr" sz="quarter" idx="11"/>
          </p:nvPr>
        </p:nvSpPr>
        <p:spPr>
          <a:xfrm>
            <a:off x="3065145" y="6376670"/>
            <a:ext cx="6062980" cy="365125"/>
          </a:xfrm>
        </p:spPr>
        <p:txBody>
          <a:bodyPr/>
          <a:lstStyle>
            <a:lvl1pPr>
              <a:defRPr b="0">
                <a:solidFill>
                  <a:schemeClr val="bg1">
                    <a:lumMod val="50000"/>
                  </a:schemeClr>
                </a:solidFill>
              </a:defRPr>
            </a:lvl1pPr>
          </a:lstStyle>
          <a:p>
            <a:r>
              <a:rPr lang="zh-CN" altLang="en-US"/>
              <a:t>白话佛法视频开示 第100集 《 心物一元 返归本性》【原文】</a:t>
            </a:r>
            <a:endParaRPr lang="zh-CN" altLang="en-US"/>
          </a:p>
        </p:txBody>
      </p:sp>
    </p:spTree>
  </p:cSld>
  <p:clrMapOvr>
    <a:masterClrMapping/>
  </p:clrMapOvr>
  <p:transition>
    <p:fade/>
  </p:transition>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仅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62000" y="702575"/>
            <a:ext cx="11268000" cy="5454000"/>
          </a:xfrm>
        </p:spPr>
        <p:txBody>
          <a:bodyPr/>
          <a:lstStyle>
            <a:lvl1pPr algn="l">
              <a:lnSpc>
                <a:spcPct val="150000"/>
              </a:lnSpc>
              <a:defRPr sz="2700" u="none" strike="noStrike" kern="1200" cap="none" spc="300" normalizeH="0">
                <a:solidFill>
                  <a:schemeClr val="tx1"/>
                </a:solidFill>
                <a:effectLst/>
                <a:uFillTx/>
                <a:latin typeface="Microsoft YaHei Light" panose="020B0502040204020203" charset="-122"/>
                <a:ea typeface="Microsoft YaHei Light" panose="020B0502040204020203" charset="-122"/>
                <a:cs typeface="Microsoft YaHei Light" panose="020B0502040204020203" charset="-122"/>
              </a:defRPr>
            </a:lvl1pPr>
          </a:lstStyle>
          <a:p>
            <a:r>
              <a:rPr lang="zh-CN" altLang="en-US" smtClean="0"/>
              <a:t>单击此处编辑母版标题样                                       式</a:t>
            </a:r>
            <a:endParaRPr lang="zh-CN" altLang="en-US"/>
          </a:p>
        </p:txBody>
      </p:sp>
      <p:sp>
        <p:nvSpPr>
          <p:cNvPr id="4" name="页脚占位符 3"/>
          <p:cNvSpPr>
            <a:spLocks noGrp="1"/>
          </p:cNvSpPr>
          <p:nvPr>
            <p:ph type="ftr" sz="quarter" idx="11"/>
          </p:nvPr>
        </p:nvSpPr>
        <p:spPr/>
        <p:txBody>
          <a:bodyPr/>
          <a:lstStyle>
            <a:lvl1pPr>
              <a:defRPr b="0">
                <a:solidFill>
                  <a:schemeClr val="bg1">
                    <a:lumMod val="50000"/>
                  </a:schemeClr>
                </a:solidFill>
              </a:defRPr>
            </a:lvl1pPr>
          </a:lstStyle>
          <a:p>
            <a:r>
              <a:rPr lang="zh-CN" altLang="en-US"/>
              <a:t>白话佛法视频开示 第100集 《 心物一元 返归本性》【原文】</a:t>
            </a:r>
            <a:endParaRPr lang="zh-CN" altLang="en-US"/>
          </a:p>
        </p:txBody>
      </p:sp>
    </p:spTree>
  </p:cSld>
  <p:clrMapOvr>
    <a:masterClrMapping/>
  </p:clrMapOvr>
  <p:transition>
    <p:fade/>
  </p:transition>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r>
              <a:rPr lang="zh-CN" altLang="en-US"/>
              <a:t>白话佛法视频开示 第100集 《 心物一元 返归本性》【原文】</a:t>
            </a:r>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fade/>
  </p:transition>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白话佛法视频开示 第100集 《 心物一元 返归本性》【原文】</a:t>
            </a:r>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fade/>
  </p:transition>
  <p:hf sldNum="0"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dirty="0"/>
              <a:t>白话佛法视频开示 第100集 《 心物一元 返归本性》【原文】</a:t>
            </a:r>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hf sldNum="0" hdr="0" dt="0"/>
  <p:txStyles>
    <p:titleStyle>
      <a:lvl1pPr algn="l" defTabSz="914400" rtl="0" eaLnBrk="1" latinLnBrk="0" hangingPunct="1">
        <a:lnSpc>
          <a:spcPct val="150000"/>
        </a:lnSpc>
        <a:spcBef>
          <a:spcPts val="0"/>
        </a:spcBef>
        <a:spcAft>
          <a:spcPts val="0"/>
        </a:spcAft>
        <a:buNone/>
        <a:defRPr sz="2700" b="0" i="0" u="none" kern="1200">
          <a:solidFill>
            <a:srgbClr val="000000"/>
          </a:solidFill>
          <a:latin typeface="Microsoft YaHei Light" panose="020B0502040204020203" charset="-122"/>
          <a:ea typeface="Microsoft YaHei Light" panose="020B0502040204020203"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标题 1"/>
          <p:cNvSpPr>
            <a:spLocks noGrp="1"/>
          </p:cNvSpPr>
          <p:nvPr/>
        </p:nvSpPr>
        <p:spPr>
          <a:xfrm>
            <a:off x="541020" y="-29845"/>
            <a:ext cx="11295380" cy="6917690"/>
          </a:xfrm>
          <a:prstGeom prst="rect">
            <a:avLst/>
          </a:prstGeom>
        </p:spPr>
        <p:txBody>
          <a:bodyPr vert="horz" lIns="90170" tIns="46990" rIns="90170" bIns="46990" rtlCol="0" anchor="ctr" anchorCtr="0">
            <a:normAutofit/>
            <a:scene3d>
              <a:camera prst="orthographicFront"/>
              <a:lightRig rig="soft" dir="t">
                <a:rot lat="0" lon="0" rev="15600000"/>
              </a:lightRig>
            </a:scene3d>
            <a:sp3d extrusionH="57150" prstMaterial="softEdge">
              <a:bevelT w="25400" h="38100"/>
            </a:sp3d>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Microsoft YaHei" panose="020B0503020204020204" charset="-122"/>
                <a:cs typeface="+mj-cs"/>
              </a:defRPr>
            </a:lvl1pPr>
          </a:lstStyle>
          <a:p>
            <a:pPr algn="ctr">
              <a:lnSpc>
                <a:spcPct val="150000"/>
              </a:lnSpc>
            </a:pPr>
            <a:endParaRPr lang="zh-CN" altLang="en-US" sz="3200" b="0">
              <a:solidFill>
                <a:schemeClr val="accent2">
                  <a:lumMod val="50000"/>
                </a:schemeClr>
              </a:solidFill>
              <a:effectLst/>
              <a:latin typeface="+mn-ea"/>
              <a:ea typeface="+mn-ea"/>
              <a:cs typeface="+mn-ea"/>
              <a:sym typeface="可可唯自强者强" panose="020B0503020204020204" charset="-128"/>
            </a:endParaRPr>
          </a:p>
        </p:txBody>
      </p:sp>
      <p:sp>
        <p:nvSpPr>
          <p:cNvPr id="3" name="文本框 2"/>
          <p:cNvSpPr txBox="1"/>
          <p:nvPr/>
        </p:nvSpPr>
        <p:spPr>
          <a:xfrm>
            <a:off x="675005" y="1121410"/>
            <a:ext cx="10841990" cy="4615815"/>
          </a:xfrm>
          <a:prstGeom prst="rect">
            <a:avLst/>
          </a:prstGeom>
          <a:noFill/>
        </p:spPr>
        <p:txBody>
          <a:bodyPr wrap="square" rtlCol="0" anchor="t">
            <a:spAutoFit/>
          </a:bodyPr>
          <a:p>
            <a:pPr algn="ctr">
              <a:lnSpc>
                <a:spcPct val="150000"/>
              </a:lnSpc>
            </a:pPr>
            <a:r>
              <a:rPr lang="zh-CN" altLang="en-US" sz="2800" spc="3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rPr>
              <a:t>感恩南无释迦牟尼佛（三称）</a:t>
            </a:r>
            <a:endParaRPr lang="zh-CN" altLang="en-US" sz="2800" spc="3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endParaRPr>
          </a:p>
          <a:p>
            <a:pPr algn="ctr">
              <a:lnSpc>
                <a:spcPct val="150000"/>
              </a:lnSpc>
            </a:pPr>
            <a:r>
              <a:rPr lang="zh-CN" altLang="en-US" sz="2800" spc="3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rPr>
              <a:t>感恩南无大慈大悲救苦救难广大灵感观世音菩萨（三称）</a:t>
            </a:r>
            <a:endParaRPr lang="zh-CN" altLang="en-US" sz="2800" spc="3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endParaRPr>
          </a:p>
          <a:p>
            <a:pPr algn="ctr">
              <a:lnSpc>
                <a:spcPct val="150000"/>
              </a:lnSpc>
            </a:pPr>
            <a:r>
              <a:rPr lang="zh-CN" altLang="en-US" sz="2800" spc="3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rPr>
              <a:t>感恩师父盧軍宏臺長（一称）</a:t>
            </a:r>
            <a:endParaRPr lang="zh-CN" altLang="en-US" sz="2800" spc="3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endParaRPr>
          </a:p>
          <a:p>
            <a:pPr algn="ctr">
              <a:lnSpc>
                <a:spcPct val="150000"/>
              </a:lnSpc>
            </a:pPr>
            <a:r>
              <a:rPr lang="zh-CN" altLang="en-US" sz="2800" spc="3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rPr>
              <a:t> </a:t>
            </a:r>
            <a:endParaRPr lang="zh-CN" altLang="en-US" sz="2800" spc="3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endParaRPr>
          </a:p>
          <a:p>
            <a:pPr algn="ctr">
              <a:lnSpc>
                <a:spcPct val="150000"/>
              </a:lnSpc>
            </a:pPr>
            <a:r>
              <a:rPr lang="zh-CN" altLang="en-US" sz="2800" spc="3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rPr>
              <a:t>给自己念三遍心经</a:t>
            </a:r>
            <a:endParaRPr lang="zh-CN" altLang="en-US" sz="2800" spc="3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endParaRPr>
          </a:p>
          <a:p>
            <a:pPr algn="ctr">
              <a:lnSpc>
                <a:spcPct val="150000"/>
              </a:lnSpc>
            </a:pPr>
            <a:r>
              <a:rPr lang="zh-CN" altLang="en-US" sz="2800" spc="3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rPr>
              <a:t>请南无大慈大悲救苦救难广大灵感观世音菩萨慈悲，加持我XX</a:t>
            </a:r>
            <a:r>
              <a:rPr lang="zh-CN" altLang="en-US" sz="2800" spc="3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rPr>
              <a:t>X</a:t>
            </a:r>
            <a:r>
              <a:rPr lang="zh-CN" altLang="en-US" sz="2800" spc="3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rPr>
              <a:t>正信正念，如理如法，修心修行，增上智慧。</a:t>
            </a:r>
            <a:endParaRPr lang="zh-CN" altLang="en-US" sz="2800" spc="3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endParaRPr>
          </a:p>
        </p:txBody>
      </p:sp>
    </p:spTree>
    <p:custDataLst>
      <p:tags r:id="rId2"/>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Autofit/>
          </a:bodyPr>
          <a:p>
            <a:pPr lvl="0"/>
            <a:r>
              <a:rPr lang="zh-CN" altLang="en-US"/>
              <a:t>着人家面马上骂你。”这时你到party（聚会）上就会特别当心，怕惹怒他，所以讲话都不敢跟他讲。你是不是有这种感觉来了？这就是师父告诉你们，一个人只有寂静才能发现宝贝，</a:t>
            </a:r>
            <a:r>
              <a:rPr lang="zh-CN" altLang="en-US" b="1"/>
              <a:t>一个人只有精力都贯注在某一点上，你才能求得菩萨对你的慈悲关怀，你能感受到。</a:t>
            </a:r>
            <a:br>
              <a:rPr lang="zh-CN" altLang="en-US" b="1"/>
            </a:br>
            <a:r>
              <a:rPr lang="en-US" altLang="zh-CN"/>
              <a:t>     </a:t>
            </a:r>
            <a:r>
              <a:rPr lang="zh-CN" altLang="en-US"/>
              <a:t>师父在法会上曾经讲过一个小故事，说有一个父亲在上班之前，上班已经来不及了，他为了找手表，找来找去找不到，在发脾气，在乱摔东西。儿子被他吓得坐在边上声音都没有。最后孩子说：“爸爸，手表在这里。”爸爸这个地方刚刚找过的，觉得奇怪，一</a:t>
            </a:r>
            <a:endParaRPr lang="zh-CN" altLang="en-US"/>
          </a:p>
        </p:txBody>
      </p:sp>
      <p:sp>
        <p:nvSpPr>
          <p:cNvPr id="3" name="页脚占位符 2"/>
          <p:cNvSpPr>
            <a:spLocks noGrp="1"/>
          </p:cNvSpPr>
          <p:nvPr>
            <p:ph type="ftr" sz="quarter" idx="11"/>
          </p:nvPr>
        </p:nvSpPr>
        <p:spPr/>
        <p:txBody>
          <a:bodyPr/>
          <a:p>
            <a:r>
              <a:rPr lang="zh-CN" altLang="en-US"/>
              <a:t>白话佛法视频开示 第100集 《 心物一元 返归本性》【原文】</a:t>
            </a:r>
            <a:endParaRPr lang="zh-CN" altLang="en-US"/>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lvl="0"/>
            <a:r>
              <a:rPr lang="zh-CN" altLang="en-US" sz="3000"/>
              <a:t>件衣服压着，这孩子怎么知道的呢？爸爸说：“孩子，你是怎么知道手表在这里的？”孩子说：“爸爸，我一直没有讲话，我很安静地坐在这里，所以我才听到秒针走动的声音。”这就是告诉我们，一个人</a:t>
            </a:r>
            <a:r>
              <a:rPr lang="zh-CN" altLang="en-US" sz="3000" b="1">
                <a:solidFill>
                  <a:schemeClr val="accent4">
                    <a:lumMod val="75000"/>
                  </a:schemeClr>
                </a:solidFill>
              </a:rPr>
              <a:t>静能生慧</a:t>
            </a:r>
            <a:r>
              <a:rPr lang="zh-CN" altLang="en-US" sz="3000"/>
              <a:t>，安静才能发现自己内心的活动。你的内心在想什么，有时候你根本控制不住；</a:t>
            </a:r>
            <a:r>
              <a:rPr lang="zh-CN" altLang="en-US" sz="3000" b="1">
                <a:solidFill>
                  <a:schemeClr val="accent5">
                    <a:lumMod val="75000"/>
                  </a:schemeClr>
                </a:solidFill>
              </a:rPr>
              <a:t>只有安静下来，才能知道自己在想什么。</a:t>
            </a:r>
            <a:r>
              <a:rPr lang="zh-CN" altLang="en-US" sz="3000"/>
              <a:t>有时候安静下来，觉得“我怎么会这么想的？我怎么这么乱想？我怎么把人家想成这样？”自己都会惭愧，因为智慧来了。所以</a:t>
            </a:r>
            <a:r>
              <a:rPr lang="zh-CN" altLang="en-US" sz="3000" b="1">
                <a:solidFill>
                  <a:schemeClr val="accent4">
                    <a:lumMod val="75000"/>
                  </a:schemeClr>
                </a:solidFill>
              </a:rPr>
              <a:t>验证佛法，只有靠寂静，只有靠如如不动，你才能感受到佛法的存在。</a:t>
            </a:r>
            <a:r>
              <a:rPr lang="zh-CN" altLang="en-US" sz="3000" b="1">
                <a:solidFill>
                  <a:schemeClr val="accent5">
                    <a:lumMod val="75000"/>
                  </a:schemeClr>
                </a:solidFill>
              </a:rPr>
              <a:t>安静的人能看到佛，安静的人能感受到佛在他的心里，能感受到本</a:t>
            </a:r>
            <a:endParaRPr lang="zh-CN" altLang="en-US" sz="3000" b="1">
              <a:solidFill>
                <a:schemeClr val="accent5">
                  <a:lumMod val="75000"/>
                </a:schemeClr>
              </a:solidFill>
            </a:endParaRPr>
          </a:p>
        </p:txBody>
      </p:sp>
      <p:sp>
        <p:nvSpPr>
          <p:cNvPr id="3" name="页脚占位符 2"/>
          <p:cNvSpPr>
            <a:spLocks noGrp="1"/>
          </p:cNvSpPr>
          <p:nvPr>
            <p:ph type="ftr" sz="quarter" idx="11"/>
          </p:nvPr>
        </p:nvSpPr>
        <p:spPr/>
        <p:txBody>
          <a:bodyPr/>
          <a:p>
            <a:r>
              <a:rPr lang="zh-CN" altLang="en-US"/>
              <a:t>白话佛法视频开示 第100集 《 心物一元 返归本性》【原文】</a:t>
            </a:r>
            <a:endParaRPr lang="zh-CN" altLang="en-US"/>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lvl="0"/>
            <a:r>
              <a:rPr lang="zh-CN" altLang="en-US" sz="3000" b="1">
                <a:solidFill>
                  <a:schemeClr val="accent5">
                    <a:lumMod val="75000"/>
                  </a:schemeClr>
                </a:solidFill>
              </a:rPr>
              <a:t>性中的智慧。</a:t>
            </a:r>
            <a:r>
              <a:rPr lang="zh-CN" altLang="en-US" sz="3000"/>
              <a:t>为什么静能生慧——寂静能生出智慧？为什么要寂灭呢？实际上</a:t>
            </a:r>
            <a:r>
              <a:rPr lang="zh-CN" altLang="en-US" sz="3000" b="1">
                <a:solidFill>
                  <a:schemeClr val="accent4">
                    <a:lumMod val="75000"/>
                  </a:schemeClr>
                </a:solidFill>
                <a:highlight>
                  <a:srgbClr val="FFFF00"/>
                </a:highlight>
              </a:rPr>
              <a:t>寂灭就是涅槃，彻悟真理</a:t>
            </a:r>
            <a:r>
              <a:rPr lang="zh-CN" altLang="en-US" sz="3000" b="1">
                <a:solidFill>
                  <a:schemeClr val="accent4">
                    <a:lumMod val="75000"/>
                  </a:schemeClr>
                </a:solidFill>
              </a:rPr>
              <a:t>。</a:t>
            </a:r>
            <a:r>
              <a:rPr lang="zh-CN" altLang="en-US" sz="3000" b="1">
                <a:solidFill>
                  <a:schemeClr val="accent5">
                    <a:lumMod val="75000"/>
                  </a:schemeClr>
                </a:solidFill>
              </a:rPr>
              <a:t>然后在传统的佛法中寂然不动，如如不动，就是涅槃，就是一种智慧，就是境界的提升，是一个道理。</a:t>
            </a:r>
            <a:br>
              <a:rPr lang="zh-CN" altLang="en-US" sz="3000"/>
            </a:br>
            <a:r>
              <a:rPr lang="en-US" altLang="zh-CN" sz="3000"/>
              <a:t>     </a:t>
            </a:r>
            <a:r>
              <a:rPr lang="zh-CN" altLang="en-US" sz="3000"/>
              <a:t>师父再跟大家讲，</a:t>
            </a:r>
            <a:r>
              <a:rPr lang="zh-CN" altLang="en-US" sz="3000" b="1">
                <a:solidFill>
                  <a:schemeClr val="accent5">
                    <a:lumMod val="75000"/>
                  </a:schemeClr>
                </a:solidFill>
              </a:rPr>
              <a:t>寂灭了</a:t>
            </a:r>
            <a:r>
              <a:rPr lang="zh-CN" altLang="en-US" sz="3000"/>
              <a:t>（这个人如果寂灭了，没了；所喜欢的房子如果没有了，寂灭了），</a:t>
            </a:r>
            <a:r>
              <a:rPr lang="zh-CN" altLang="en-US" sz="3000" b="1">
                <a:solidFill>
                  <a:schemeClr val="accent5">
                    <a:lumMod val="75000"/>
                  </a:schemeClr>
                </a:solidFill>
              </a:rPr>
              <a:t>当然心就如如不动。</a:t>
            </a:r>
            <a:r>
              <a:rPr lang="zh-CN" altLang="en-US" sz="3000"/>
              <a:t>比方说你本来牵挂这个房子，最后房子没了，被家里人卖掉了，那你也就放下这颗心了；你很牵挂这个人，人家最后告诉你，这个同学你牵挂他一辈子了，这个同学已经走了，你是不是如如不动，放下了？你就寂</a:t>
            </a:r>
            <a:endParaRPr lang="zh-CN" altLang="en-US" sz="3000"/>
          </a:p>
        </p:txBody>
      </p:sp>
      <p:sp>
        <p:nvSpPr>
          <p:cNvPr id="3" name="页脚占位符 2"/>
          <p:cNvSpPr>
            <a:spLocks noGrp="1"/>
          </p:cNvSpPr>
          <p:nvPr>
            <p:ph type="ftr" sz="quarter" idx="11"/>
          </p:nvPr>
        </p:nvSpPr>
        <p:spPr/>
        <p:txBody>
          <a:bodyPr/>
          <a:p>
            <a:r>
              <a:rPr lang="zh-CN" altLang="en-US"/>
              <a:t>白话佛法视频开示 第100集 《 心物一元 返归本性》【原文】</a:t>
            </a:r>
            <a:endParaRPr lang="zh-CN" altLang="en-US"/>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lvl="0"/>
            <a:r>
              <a:rPr lang="zh-CN" altLang="en-US" sz="3000"/>
              <a:t>然不动了，他寂灭了。佛教就是告诉我们，</a:t>
            </a:r>
            <a:r>
              <a:rPr lang="zh-CN" altLang="en-US" sz="3000" b="1"/>
              <a:t>人到最后都会寂灭的，都会没有的，你为什么现在要罣碍呢？</a:t>
            </a:r>
            <a:r>
              <a:rPr lang="zh-CN" altLang="en-US" sz="3000"/>
              <a:t>你的钱会用完，你的房子终有一天不是你的，你的身体也不是你的，你所拥有的一切都会寂灭，那你为什么要罣在你的心中呢？所以佛教讲到后来，它的</a:t>
            </a:r>
            <a:r>
              <a:rPr lang="zh-CN" altLang="en-US" sz="3000" b="1">
                <a:solidFill>
                  <a:schemeClr val="accent5">
                    <a:lumMod val="75000"/>
                  </a:schemeClr>
                </a:solidFill>
                <a:highlight>
                  <a:srgbClr val="00FFFF"/>
                </a:highlight>
              </a:rPr>
              <a:t>智慧之谛</a:t>
            </a:r>
            <a:r>
              <a:rPr lang="zh-CN" altLang="en-US" sz="3000" b="1"/>
              <a:t>就是在于“我本来就应该寂灭的，我不应该动这个心，因为我本来的心就应该如如不动，</a:t>
            </a:r>
            <a:r>
              <a:rPr lang="zh-CN" altLang="en-US" sz="3000"/>
              <a:t>不管他是房子还是人，对我来讲要如如不动”，就</a:t>
            </a:r>
            <a:r>
              <a:rPr lang="zh-CN" altLang="en-US" sz="3000" b="1">
                <a:solidFill>
                  <a:schemeClr val="accent5">
                    <a:lumMod val="75000"/>
                  </a:schemeClr>
                </a:solidFill>
              </a:rPr>
              <a:t>犹如本初的觉醒。</a:t>
            </a:r>
            <a:r>
              <a:rPr lang="zh-CN" altLang="en-US" sz="3000"/>
              <a:t>所以不能因为某一件事、物和人，我们来唤起自己那种欲望的心，</a:t>
            </a:r>
            <a:r>
              <a:rPr lang="zh-CN" altLang="en-US" sz="3000" b="1">
                <a:solidFill>
                  <a:schemeClr val="accent5">
                    <a:lumMod val="75000"/>
                  </a:schemeClr>
                </a:solidFill>
              </a:rPr>
              <a:t>知道一切都是苦空无常。</a:t>
            </a:r>
            <a:r>
              <a:rPr lang="zh-CN" altLang="en-US" sz="3000"/>
              <a:t>师父举个简单例子，当你刚刚五岁懂点事情的时候，有个人告诉你说：“你来的</a:t>
            </a:r>
            <a:endParaRPr lang="zh-CN" altLang="en-US" sz="3000"/>
          </a:p>
        </p:txBody>
      </p:sp>
      <p:sp>
        <p:nvSpPr>
          <p:cNvPr id="3" name="页脚占位符 2"/>
          <p:cNvSpPr>
            <a:spLocks noGrp="1"/>
          </p:cNvSpPr>
          <p:nvPr>
            <p:ph type="ftr" sz="quarter" idx="11"/>
          </p:nvPr>
        </p:nvSpPr>
        <p:spPr/>
        <p:txBody>
          <a:bodyPr/>
          <a:p>
            <a:r>
              <a:rPr lang="zh-CN" altLang="en-US"/>
              <a:t>白话佛法视频开示 第100集 《 心物一元 返归本性》【原文】</a:t>
            </a:r>
            <a:endParaRPr lang="zh-CN" altLang="en-US"/>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lvl="0"/>
            <a:r>
              <a:rPr lang="zh-CN" altLang="en-US" sz="3000"/>
              <a:t>时候什么都没有，你现在还要什么？”可能这孩子就想：“是啊，我什么都没有的。”等到他一辈子拥有了房子、汽车、妻子、孩子……一切的时候，他就放不下了。</a:t>
            </a:r>
            <a:br>
              <a:rPr lang="zh-CN" altLang="en-US" sz="3000"/>
            </a:br>
            <a:r>
              <a:rPr lang="en-US" altLang="zh-CN" sz="3000"/>
              <a:t>     </a:t>
            </a:r>
            <a:r>
              <a:rPr lang="zh-CN" altLang="en-US" sz="3000"/>
              <a:t>所以</a:t>
            </a:r>
            <a:r>
              <a:rPr lang="zh-CN" altLang="en-US" sz="3000" b="1">
                <a:solidFill>
                  <a:schemeClr val="accent5">
                    <a:lumMod val="75000"/>
                  </a:schemeClr>
                </a:solidFill>
              </a:rPr>
              <a:t>要懂得寂灭的道理，也就是说归元——归到零。</a:t>
            </a:r>
            <a:r>
              <a:rPr lang="zh-CN" altLang="en-US" sz="3000"/>
              <a:t>所以为什么叫“元旦”？是一个重新开始，元——归元。这就是告诉我们，</a:t>
            </a:r>
            <a:r>
              <a:rPr lang="zh-CN" altLang="en-US" sz="3000" b="1">
                <a:solidFill>
                  <a:schemeClr val="accent5">
                    <a:lumMod val="75000"/>
                  </a:schemeClr>
                </a:solidFill>
              </a:rPr>
              <a:t>你只要有这颗寂静的心，你实际上看见这世界上人物、事物没有一样在变化，还是如如不动的。</a:t>
            </a:r>
            <a:r>
              <a:rPr lang="zh-CN" altLang="en-US" sz="3000"/>
              <a:t>举个简单例子，今天结过婚的男士，你只要今天坐在下面听课了，你说你太太在家里，你没有罣碍；那么想象一下，你如果在二十年前、三十年前一个人的时候，没有这</a:t>
            </a:r>
            <a:endParaRPr lang="zh-CN" altLang="en-US" sz="3000"/>
          </a:p>
        </p:txBody>
      </p:sp>
      <p:sp>
        <p:nvSpPr>
          <p:cNvPr id="3" name="页脚占位符 2"/>
          <p:cNvSpPr>
            <a:spLocks noGrp="1"/>
          </p:cNvSpPr>
          <p:nvPr>
            <p:ph type="ftr" sz="quarter" idx="11"/>
          </p:nvPr>
        </p:nvSpPr>
        <p:spPr/>
        <p:txBody>
          <a:bodyPr/>
          <a:p>
            <a:r>
              <a:rPr lang="zh-CN" altLang="en-US"/>
              <a:t>白话佛法视频开示 第100集 《 心物一元 返归本性》【原文】</a:t>
            </a:r>
            <a:endParaRPr lang="zh-CN" altLang="en-US"/>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lvl="0"/>
            <a:r>
              <a:rPr lang="zh-CN" altLang="en-US" sz="3000"/>
              <a:t>个家的时候，你今天坐在这里是不是一个人？是不是跟三十年前是一样的？你没有动，没有变化。那么再往前想，你生出来的时候是一个人，死的时候也没有人陪你一起走，是不是一对一？是不</a:t>
            </a:r>
            <a:r>
              <a:rPr lang="zh-CN" altLang="en-US" sz="3000" b="1">
                <a:solidFill>
                  <a:schemeClr val="accent5">
                    <a:lumMod val="75000"/>
                  </a:schemeClr>
                </a:solidFill>
              </a:rPr>
              <a:t>是从原始到终结都是一？所以叫归元。</a:t>
            </a:r>
            <a:br>
              <a:rPr lang="zh-CN" altLang="en-US" sz="3000" b="1">
                <a:solidFill>
                  <a:schemeClr val="accent5">
                    <a:lumMod val="75000"/>
                  </a:schemeClr>
                </a:solidFill>
              </a:rPr>
            </a:br>
            <a:r>
              <a:rPr lang="en-US" altLang="zh-CN" sz="3000"/>
              <a:t>     </a:t>
            </a:r>
            <a:r>
              <a:rPr lang="zh-CN" altLang="en-US" sz="3000"/>
              <a:t>所以师父跟大家讲了这些，</a:t>
            </a:r>
            <a:r>
              <a:rPr lang="zh-CN" altLang="en-US" sz="3000" b="1"/>
              <a:t>你把寂静的心从小带出来，最后走了，你的心归于寂静，还是那颗心。</a:t>
            </a:r>
            <a:r>
              <a:rPr lang="zh-CN" altLang="en-US" sz="3000"/>
              <a:t>这就像有一首歌曲里讲的“我还是原来的我”，你没有什么损失，等你走的时候，一个人走的时候，你损失什么了？这个世界还是照样早上太阳升起，晚上太阳落山。我们人也是这样，因为寂灭不是一个定死的东西，它灭了还会</a:t>
            </a:r>
            <a:endParaRPr lang="zh-CN" altLang="en-US" sz="3000"/>
          </a:p>
        </p:txBody>
      </p:sp>
      <p:sp>
        <p:nvSpPr>
          <p:cNvPr id="3" name="页脚占位符 2"/>
          <p:cNvSpPr>
            <a:spLocks noGrp="1"/>
          </p:cNvSpPr>
          <p:nvPr>
            <p:ph type="ftr" sz="quarter" idx="11"/>
          </p:nvPr>
        </p:nvSpPr>
        <p:spPr/>
        <p:txBody>
          <a:bodyPr/>
          <a:p>
            <a:r>
              <a:rPr lang="zh-CN" altLang="en-US"/>
              <a:t>白话佛法视频开示 第100集 《 心物一元 返归本性》【原文】</a:t>
            </a:r>
            <a:endParaRPr lang="zh-CN" altLang="en-US"/>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lvl="0"/>
            <a:r>
              <a:rPr lang="zh-CN" altLang="en-US"/>
              <a:t>再有，有了还会再灭。佛陀在唯识论中就是告诉我们，</a:t>
            </a:r>
            <a:r>
              <a:rPr lang="zh-CN" altLang="en-US" b="1">
                <a:solidFill>
                  <a:schemeClr val="accent5">
                    <a:lumMod val="75000"/>
                  </a:schemeClr>
                </a:solidFill>
              </a:rPr>
              <a:t>人的心是变化的，今天拥有的会变化。所以</a:t>
            </a:r>
            <a:r>
              <a:rPr lang="zh-CN" altLang="en-US" b="1">
                <a:solidFill>
                  <a:schemeClr val="accent5">
                    <a:lumMod val="75000"/>
                  </a:schemeClr>
                </a:solidFill>
                <a:highlight>
                  <a:srgbClr val="00FFFF"/>
                </a:highlight>
              </a:rPr>
              <a:t>你要用自己如如不动的心去识别它、去理解它，知道它是如如不动的，到了最后还是归元，</a:t>
            </a:r>
            <a:r>
              <a:rPr lang="zh-CN" altLang="en-US" b="1">
                <a:solidFill>
                  <a:schemeClr val="accent5">
                    <a:lumMod val="75000"/>
                  </a:schemeClr>
                </a:solidFill>
              </a:rPr>
              <a:t>这样你的心就不会有贪心，不会有恨心，不会有愚痴心，你就有一种超越时空的感觉了。</a:t>
            </a:r>
            <a:br>
              <a:rPr lang="zh-CN" altLang="en-US" b="1">
                <a:solidFill>
                  <a:schemeClr val="accent5">
                    <a:lumMod val="75000"/>
                  </a:schemeClr>
                </a:solidFill>
              </a:rPr>
            </a:br>
            <a:r>
              <a:rPr lang="en-US" altLang="zh-CN"/>
              <a:t>     </a:t>
            </a:r>
            <a:r>
              <a:rPr lang="zh-CN" altLang="en-US"/>
              <a:t>可能你们没有这种感觉，师父给你们解释一下。两个人打官司打了五年，每一次想到这官司就难受，一直没有解决这个难事。怎么办呢？没有超越时空感。“再打下去也不一定能打赢，算了，跟</a:t>
            </a:r>
            <a:endParaRPr lang="zh-CN" altLang="en-US"/>
          </a:p>
        </p:txBody>
      </p:sp>
      <p:sp>
        <p:nvSpPr>
          <p:cNvPr id="3" name="页脚占位符 2"/>
          <p:cNvSpPr>
            <a:spLocks noGrp="1"/>
          </p:cNvSpPr>
          <p:nvPr>
            <p:ph type="ftr" sz="quarter" idx="11"/>
          </p:nvPr>
        </p:nvSpPr>
        <p:spPr/>
        <p:txBody>
          <a:bodyPr/>
          <a:p>
            <a:r>
              <a:rPr lang="zh-CN" altLang="en-US"/>
              <a:t>白话佛法视频开示 第100集 《 心物一元 返归本性》【原文】</a:t>
            </a:r>
            <a:endParaRPr lang="zh-CN" altLang="en-US"/>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lvl="0"/>
            <a:r>
              <a:rPr lang="zh-CN" altLang="en-US"/>
              <a:t>他讲吧。大家这个事情解决就算了，不要再打官司了。”这个时候对方同意了，大家都疲惫了，一下子解决了这个问题之后，是不是感觉时空缩短了？所以有时候夫妻两个人打官司，法庭上不见，都派律师，一直不见，不跟你谈，不跟你见面，觉得两个人隔得很远，有时间和空间的距离；然而，当一旦想通了，不能再这么下去了，打个电话，“哎，我们出来谈一下好吧？”他也想谈，两个人把事情讲讲清楚，是不是缩短了时空？是不是马上就两个人在一起了？所以拥有了感应，超越了时空。</a:t>
            </a:r>
            <a:endParaRPr lang="zh-CN" altLang="en-US"/>
          </a:p>
        </p:txBody>
      </p:sp>
      <p:sp>
        <p:nvSpPr>
          <p:cNvPr id="3" name="页脚占位符 2"/>
          <p:cNvSpPr>
            <a:spLocks noGrp="1"/>
          </p:cNvSpPr>
          <p:nvPr>
            <p:ph type="ftr" sz="quarter" idx="11"/>
          </p:nvPr>
        </p:nvSpPr>
        <p:spPr/>
        <p:txBody>
          <a:bodyPr/>
          <a:p>
            <a:r>
              <a:rPr lang="zh-CN" altLang="en-US"/>
              <a:t>白话佛法视频开示 第100集 《 心物一元 返归本性》【原文】</a:t>
            </a:r>
            <a:endParaRPr lang="zh-CN" altLang="en-US"/>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lvl="0"/>
            <a:r>
              <a:rPr lang="en-US" altLang="zh-CN" sz="3000"/>
              <a:t>     </a:t>
            </a:r>
            <a:r>
              <a:rPr lang="zh-CN" altLang="en-US" sz="3000"/>
              <a:t>这就是佛教界说，</a:t>
            </a:r>
            <a:r>
              <a:rPr lang="zh-CN" altLang="en-US" sz="3000" b="1">
                <a:solidFill>
                  <a:schemeClr val="accent4">
                    <a:lumMod val="75000"/>
                  </a:schemeClr>
                </a:solidFill>
              </a:rPr>
              <a:t>你在外缘和内缘的一感觉、一动——一个感，才会有一个觉悟；</a:t>
            </a:r>
            <a:r>
              <a:rPr lang="zh-CN" altLang="en-US" sz="3000" b="1">
                <a:solidFill>
                  <a:schemeClr val="accent5">
                    <a:lumMod val="75000"/>
                  </a:schemeClr>
                </a:solidFill>
              </a:rPr>
              <a:t>没有一个感悟，哪来一个觉悟？</a:t>
            </a:r>
            <a:r>
              <a:rPr lang="zh-CN" altLang="en-US" sz="3000"/>
              <a:t>对某一件事情的发生产生了一种感，就是感觉，才会有觉悟。所以，我们人活在这个世界上，佛经经常叫我们</a:t>
            </a:r>
            <a:r>
              <a:rPr lang="zh-CN" altLang="en-US" sz="3000" b="1">
                <a:solidFill>
                  <a:schemeClr val="accent4">
                    <a:lumMod val="75000"/>
                  </a:schemeClr>
                </a:solidFill>
              </a:rPr>
              <a:t>返归于体——本体。</a:t>
            </a:r>
            <a:r>
              <a:rPr lang="zh-CN" altLang="en-US" sz="3000"/>
              <a:t>我们的思维、想象都离开本体了。我们的</a:t>
            </a:r>
            <a:r>
              <a:rPr lang="zh-CN" altLang="en-US" sz="3000" b="1">
                <a:solidFill>
                  <a:schemeClr val="accent5">
                    <a:lumMod val="75000"/>
                  </a:schemeClr>
                </a:solidFill>
              </a:rPr>
              <a:t>本体是我们的佛性。</a:t>
            </a:r>
            <a:r>
              <a:rPr lang="zh-CN" altLang="en-US" sz="3000"/>
              <a:t>人有时候吵架的时候不像一个人，人在痛苦的时候也不像一个人，因为他离开了本性，本性是他的佛性。佛陀说“众生皆具佛性”,现在没有佛性了，所以才会打架，像动物一样地打，像动物一样地骂，离开了我们原始的本性。</a:t>
            </a:r>
            <a:endParaRPr lang="zh-CN" altLang="en-US" sz="3000"/>
          </a:p>
        </p:txBody>
      </p:sp>
      <p:sp>
        <p:nvSpPr>
          <p:cNvPr id="3" name="页脚占位符 2"/>
          <p:cNvSpPr>
            <a:spLocks noGrp="1"/>
          </p:cNvSpPr>
          <p:nvPr>
            <p:ph type="ftr" sz="quarter" idx="11"/>
          </p:nvPr>
        </p:nvSpPr>
        <p:spPr/>
        <p:txBody>
          <a:bodyPr/>
          <a:p>
            <a:r>
              <a:rPr lang="zh-CN" altLang="en-US"/>
              <a:t>白话佛法视频开示 第100集 《 心物一元 返归本性》【原文】</a:t>
            </a:r>
            <a:endParaRPr lang="zh-CN" altLang="en-US"/>
          </a:p>
        </p:txBody>
      </p:sp>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lvl="0"/>
            <a:r>
              <a:rPr lang="en-US" altLang="zh-CN" sz="3000"/>
              <a:t>     </a:t>
            </a:r>
            <a:r>
              <a:rPr lang="zh-CN" altLang="en-US" sz="3000"/>
              <a:t>所以</a:t>
            </a:r>
            <a:r>
              <a:rPr lang="zh-CN" altLang="en-US" sz="3000" b="1">
                <a:solidFill>
                  <a:schemeClr val="accent5">
                    <a:lumMod val="75000"/>
                  </a:schemeClr>
                </a:solidFill>
              </a:rPr>
              <a:t>任何人做什么事情，实际上都要懂得：“我今天做这件事情，到了最后会回归到我自己的本体当中。”</a:t>
            </a:r>
            <a:r>
              <a:rPr lang="zh-CN" altLang="en-US" sz="3000"/>
              <a:t>就是今天骂别人，最后人家会骂你，还是回到你身上；你今天打别人，人家会找人打你；你今天搞别人，别人一定会搞你；你今天在别人面前讲别人不好，别人也会在他的面前讲你不好。这就回到你的本性，回到你的本身、本体。你们想想看，人一生是不是这样？搞，搞到最后呢？什么都没有，失去。一个人从幼儿时代出生，经过了一生，最后进入老年时代，还是一个人。</a:t>
            </a:r>
            <a:r>
              <a:rPr lang="zh-CN" altLang="en-US" sz="3000" b="1"/>
              <a:t>一个人孤零零地来到这个世界，最后孤零零地一个人离开，你们告诉我是不是就是回归本体，回归你的本性，寂</a:t>
            </a:r>
            <a:endParaRPr lang="zh-CN" altLang="en-US" sz="3000" b="1"/>
          </a:p>
        </p:txBody>
      </p:sp>
      <p:sp>
        <p:nvSpPr>
          <p:cNvPr id="3" name="页脚占位符 2"/>
          <p:cNvSpPr>
            <a:spLocks noGrp="1"/>
          </p:cNvSpPr>
          <p:nvPr>
            <p:ph type="ftr" sz="quarter" idx="11"/>
          </p:nvPr>
        </p:nvSpPr>
        <p:spPr/>
        <p:txBody>
          <a:bodyPr/>
          <a:p>
            <a:r>
              <a:rPr lang="zh-CN" altLang="en-US"/>
              <a:t>白话佛法视频开示 第100集 《 心物一元 返归本性》【原文】</a:t>
            </a:r>
            <a:endParaRPr lang="zh-CN" altLang="en-US"/>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529230" y="890010"/>
            <a:ext cx="11134800" cy="5077460"/>
          </a:xfrm>
          <a:prstGeom prst="rect">
            <a:avLst/>
          </a:prstGeom>
          <a:noFill/>
        </p:spPr>
        <p:txBody>
          <a:bodyPr wrap="square" rtlCol="0" anchor="t">
            <a:spAutoFit/>
          </a:bodyPr>
          <a:p>
            <a:pPr algn="ctr">
              <a:lnSpc>
                <a:spcPct val="150000"/>
              </a:lnSpc>
            </a:pPr>
            <a:r>
              <a:rPr lang="zh-CN" altLang="en-US" sz="3600" spc="4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rPr>
              <a:t>师父给世界佛友最后的叮咛</a:t>
            </a:r>
            <a:endParaRPr lang="zh-CN" altLang="en-US" sz="3000" spc="4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endParaRPr>
          </a:p>
          <a:p>
            <a:pPr algn="ctr"/>
            <a:endParaRPr lang="zh-CN" altLang="en-US" sz="1600" spc="4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endParaRPr>
          </a:p>
          <a:p>
            <a:pPr algn="ctr"/>
            <a:endParaRPr lang="zh-CN" altLang="en-US" sz="1600" spc="4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endParaRPr>
          </a:p>
          <a:p>
            <a:pPr algn="l"/>
            <a:r>
              <a:rPr lang="zh-CN" altLang="en-US" sz="2800" spc="4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rPr>
              <a:t>世界佛友大家好！</a:t>
            </a:r>
            <a:endParaRPr lang="zh-CN" altLang="en-US" sz="2800" spc="4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endParaRPr>
          </a:p>
          <a:p>
            <a:pPr algn="just">
              <a:lnSpc>
                <a:spcPct val="150000"/>
              </a:lnSpc>
            </a:pPr>
            <a:r>
              <a:rPr lang="zh-CN" altLang="en-US" sz="2800" spc="4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rPr>
              <a:t>     师父很久没有跟大家见面了，这一年时间师父很想念大家，师父心中时时挂念着每个孩子。你们都是心靈法門的火种，无论师父在哪里，师父永远在你们每个孩子的心里，观世音菩萨的慈悲永远普照着你们的心灵。师父很爱你们！希望你们坚持佛道，永不退转！</a:t>
            </a:r>
            <a:endParaRPr lang="zh-CN" altLang="en-US" sz="2800" spc="4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endParaRPr>
          </a:p>
        </p:txBody>
      </p:sp>
    </p:spTree>
    <p:custDataLst>
      <p:tags r:id="rId2"/>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Autofit/>
          </a:bodyPr>
          <a:p>
            <a:pPr lvl="0"/>
            <a:r>
              <a:rPr lang="zh-CN" altLang="en-US" b="1"/>
              <a:t>静消失。</a:t>
            </a:r>
            <a:r>
              <a:rPr lang="zh-CN" altLang="en-US"/>
              <a:t>到了老年，安安静静躺在床上，无声无息地这个人就消失了；那么再投胎，再从他小时候开始，</a:t>
            </a:r>
            <a:r>
              <a:rPr lang="zh-CN" altLang="en-US" b="1"/>
              <a:t>这个灵魂没有改变，他的心在寂静，然后再慢慢地再重始——重新开始。</a:t>
            </a:r>
            <a:r>
              <a:rPr lang="zh-CN" altLang="en-US"/>
              <a:t>而改变的就是你所看到的你的身体。实际上很多人说“我改变了”，</a:t>
            </a:r>
            <a:r>
              <a:rPr lang="zh-CN" altLang="en-US" b="1">
                <a:solidFill>
                  <a:schemeClr val="accent5">
                    <a:lumMod val="75000"/>
                  </a:schemeClr>
                </a:solidFill>
              </a:rPr>
              <a:t>改变就是你的空性在改变，你的本体没有改变，如如不动。</a:t>
            </a:r>
            <a:r>
              <a:rPr lang="zh-CN" altLang="en-US"/>
              <a:t>所以很多人说：“哎呀，我怎么不认识自己了？”对了，因为你的外尘太多了，你的业障太重了，所以你改变不了自己，把自己的本性都改变了，不像原来的人了。</a:t>
            </a:r>
            <a:r>
              <a:rPr lang="zh-CN" altLang="en-US" b="1">
                <a:solidFill>
                  <a:schemeClr val="accent5">
                    <a:lumMod val="75000"/>
                  </a:schemeClr>
                </a:solidFill>
                <a:highlight>
                  <a:srgbClr val="00FFFF"/>
                </a:highlight>
              </a:rPr>
              <a:t>只要把你外尘改变，毛病改变，那么你还是如如不动的本性在。</a:t>
            </a:r>
            <a:endParaRPr lang="zh-CN" altLang="en-US" b="1">
              <a:solidFill>
                <a:schemeClr val="accent5">
                  <a:lumMod val="75000"/>
                </a:schemeClr>
              </a:solidFill>
              <a:highlight>
                <a:srgbClr val="00FFFF"/>
              </a:highlight>
            </a:endParaRPr>
          </a:p>
        </p:txBody>
      </p:sp>
      <p:sp>
        <p:nvSpPr>
          <p:cNvPr id="3" name="页脚占位符 2"/>
          <p:cNvSpPr>
            <a:spLocks noGrp="1"/>
          </p:cNvSpPr>
          <p:nvPr>
            <p:ph type="ftr" sz="quarter" idx="11"/>
          </p:nvPr>
        </p:nvSpPr>
        <p:spPr/>
        <p:txBody>
          <a:bodyPr/>
          <a:p>
            <a:r>
              <a:rPr lang="zh-CN" altLang="en-US"/>
              <a:t>白话佛法视频开示 第100集 《 心物一元 返归本性》【原文】</a:t>
            </a:r>
            <a:endParaRPr lang="zh-CN" altLang="en-US"/>
          </a:p>
        </p:txBody>
      </p:sp>
      <p:sp>
        <p:nvSpPr>
          <p:cNvPr id="4" name="文本框 3"/>
          <p:cNvSpPr txBox="1"/>
          <p:nvPr/>
        </p:nvSpPr>
        <p:spPr>
          <a:xfrm>
            <a:off x="10074910" y="-529590"/>
            <a:ext cx="309880" cy="368300"/>
          </a:xfrm>
          <a:prstGeom prst="rect">
            <a:avLst/>
          </a:prstGeom>
          <a:noFill/>
        </p:spPr>
        <p:txBody>
          <a:bodyPr wrap="none" rtlCol="0">
            <a:spAutoFit/>
          </a:bodyPr>
          <a:p>
            <a:endParaRPr lang="zh-CN" altLang="en-US"/>
          </a:p>
        </p:txBody>
      </p: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Autofit/>
          </a:bodyPr>
          <a:p>
            <a:pPr lvl="0"/>
            <a:r>
              <a:rPr lang="en-US" altLang="zh-CN" sz="2500"/>
              <a:t>     </a:t>
            </a:r>
            <a:r>
              <a:rPr lang="zh-CN" altLang="en-US" sz="2500"/>
              <a:t>灵魂的感觉，在人的身体上永远起着作用，所以一个人只要有灵魂，他就会有感觉。人家说你的魂不在了，你这个人没感觉了。“你怎么连这个都不懂啊？”“哎呀，真的，我忘记了。”你丢失了。</a:t>
            </a:r>
            <a:r>
              <a:rPr lang="zh-CN" altLang="en-US" sz="2500" b="1">
                <a:solidFill>
                  <a:schemeClr val="accent5">
                    <a:lumMod val="75000"/>
                  </a:schemeClr>
                </a:solidFill>
              </a:rPr>
              <a:t>佛教比喻我们的本性像海水，被外面境界的风一吹，我们的本性就起波浪了，这就是“感而遂通”。</a:t>
            </a:r>
            <a:r>
              <a:rPr lang="zh-CN" altLang="en-US" sz="2500"/>
              <a:t>因为你感受到外面环境的变化，使你慢慢才感受到：第一，你心灵本性的存在；第二，你会随波逐澜。但是本性你还是看得到。</a:t>
            </a:r>
            <a:r>
              <a:rPr lang="zh-CN" altLang="en-US" sz="2500" b="1"/>
              <a:t>如果没有风，就不会有浪，那么当你寂静如初的时候，心又回到平静的海洋。</a:t>
            </a:r>
            <a:r>
              <a:rPr lang="zh-CN" altLang="en-US" sz="2500"/>
              <a:t>所以</a:t>
            </a:r>
            <a:r>
              <a:rPr lang="zh-CN" altLang="en-US" sz="2500" b="1">
                <a:solidFill>
                  <a:schemeClr val="accent5">
                    <a:lumMod val="75000"/>
                  </a:schemeClr>
                </a:solidFill>
              </a:rPr>
              <a:t>菩萨就是叫我们如如不动，为什么要起风，为什么有浪？就是你的心在动。</a:t>
            </a:r>
            <a:r>
              <a:rPr lang="zh-CN" altLang="en-US" sz="2500"/>
              <a:t>我们人的思维情绪一样，如果我们人本来没有多想，</a:t>
            </a:r>
            <a:endParaRPr lang="zh-CN" altLang="en-US" sz="2500"/>
          </a:p>
        </p:txBody>
      </p:sp>
      <p:sp>
        <p:nvSpPr>
          <p:cNvPr id="3" name="页脚占位符 2"/>
          <p:cNvSpPr>
            <a:spLocks noGrp="1"/>
          </p:cNvSpPr>
          <p:nvPr>
            <p:ph type="ftr" sz="quarter" idx="11"/>
          </p:nvPr>
        </p:nvSpPr>
        <p:spPr/>
        <p:txBody>
          <a:bodyPr/>
          <a:p>
            <a:r>
              <a:rPr lang="zh-CN" altLang="en-US"/>
              <a:t>白话佛法视频开示 第100集 《 心物一元 返归本性》【原文】</a:t>
            </a:r>
            <a:endParaRPr lang="zh-CN" altLang="en-US"/>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lvl="0"/>
            <a:r>
              <a:rPr lang="zh-CN" altLang="en-US" sz="2500"/>
              <a:t>但是环境影响了，我们就会想得很多。举个简单例子，本来你跟这个人关系一直很好，只要有一个人告诉你他在外面讲过你不好，你的心就开始起波浪了，你就不能跟他很好地用语言、思维和行为来感化他，来帮助他。这就是你的心受到了环境的影响而在动了，你就会产生很多负能量的东西。同样，你听到别人说这个同事对你好得不得了，偷偷地为你在祈祷，为你在干吗，你就会心中产生正能量，这也是一种波浪。但是人间的一切波浪最后都趋于平静，像宁静的大海一样。</a:t>
            </a:r>
            <a:r>
              <a:rPr lang="zh-CN" altLang="en-US" sz="2500" b="1"/>
              <a:t>人的思维情绪安静下来之后，他的思绪会平静。</a:t>
            </a:r>
            <a:r>
              <a:rPr lang="zh-CN" altLang="en-US" sz="2500"/>
              <a:t>这个人在吵架的时候，他是不理智的；等到他不吵架的时候，他平静了，然后他的喜怒哀乐就会寂然不动。</a:t>
            </a:r>
            <a:endParaRPr lang="zh-CN" altLang="en-US" sz="2500"/>
          </a:p>
        </p:txBody>
      </p:sp>
      <p:sp>
        <p:nvSpPr>
          <p:cNvPr id="3" name="页脚占位符 2"/>
          <p:cNvSpPr>
            <a:spLocks noGrp="1"/>
          </p:cNvSpPr>
          <p:nvPr>
            <p:ph type="ftr" sz="quarter" idx="11"/>
          </p:nvPr>
        </p:nvSpPr>
        <p:spPr/>
        <p:txBody>
          <a:bodyPr/>
          <a:p>
            <a:r>
              <a:rPr lang="zh-CN" altLang="en-US"/>
              <a:t>白话佛法视频开示 第100集 《 心物一元 返归本性》【原文】</a:t>
            </a:r>
            <a:endParaRPr lang="zh-CN" altLang="en-US"/>
          </a:p>
        </p:txBody>
      </p:sp>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lvl="0"/>
            <a:r>
              <a:rPr lang="zh-CN" altLang="en-US" b="1">
                <a:solidFill>
                  <a:schemeClr val="accent4">
                    <a:lumMod val="50000"/>
                  </a:schemeClr>
                </a:solidFill>
                <a:sym typeface="+mn-ea"/>
              </a:rPr>
              <a:t>【</a:t>
            </a:r>
            <a:r>
              <a:rPr lang="zh-CN" altLang="en-US" b="1">
                <a:solidFill>
                  <a:schemeClr val="accent4">
                    <a:lumMod val="50000"/>
                  </a:schemeClr>
                </a:solidFill>
                <a:sym typeface="+mn-ea"/>
              </a:rPr>
              <a:t>思考</a:t>
            </a:r>
            <a:r>
              <a:rPr lang="zh-CN" altLang="en-US" b="1">
                <a:solidFill>
                  <a:schemeClr val="accent4">
                    <a:lumMod val="50000"/>
                  </a:schemeClr>
                </a:solidFill>
                <a:sym typeface="+mn-ea"/>
              </a:rPr>
              <a:t>】</a:t>
            </a:r>
            <a:br>
              <a:rPr lang="zh-CN" altLang="en-US">
                <a:solidFill>
                  <a:schemeClr val="accent4">
                    <a:lumMod val="50000"/>
                  </a:schemeClr>
                </a:solidFill>
              </a:rPr>
            </a:br>
            <a:r>
              <a:rPr lang="en-US" altLang="zh-CN">
                <a:solidFill>
                  <a:schemeClr val="accent4">
                    <a:lumMod val="50000"/>
                  </a:schemeClr>
                </a:solidFill>
              </a:rPr>
              <a:t>     </a:t>
            </a:r>
            <a:r>
              <a:rPr lang="zh-CN" altLang="en-US">
                <a:solidFill>
                  <a:schemeClr val="accent4">
                    <a:lumMod val="50000"/>
                  </a:schemeClr>
                </a:solidFill>
              </a:rPr>
              <a:t>如理理解“心物一元”如如不动，感而遂通。</a:t>
            </a:r>
            <a:br>
              <a:rPr lang="zh-CN" altLang="en-US">
                <a:solidFill>
                  <a:schemeClr val="accent4">
                    <a:lumMod val="50000"/>
                  </a:schemeClr>
                </a:solidFill>
              </a:rPr>
            </a:br>
            <a:r>
              <a:rPr lang="en-US" altLang="zh-CN">
                <a:solidFill>
                  <a:schemeClr val="accent4">
                    <a:lumMod val="50000"/>
                  </a:schemeClr>
                </a:solidFill>
              </a:rPr>
              <a:t>     </a:t>
            </a:r>
            <a:r>
              <a:rPr lang="zh-CN" altLang="en-US">
                <a:solidFill>
                  <a:schemeClr val="accent4">
                    <a:lumMod val="50000"/>
                  </a:schemeClr>
                </a:solidFill>
              </a:rPr>
              <a:t>如何理解静能生慧。寂灭就是涅槃，彻悟真理。</a:t>
            </a:r>
            <a:br>
              <a:rPr lang="zh-CN" altLang="en-US">
                <a:solidFill>
                  <a:schemeClr val="accent4">
                    <a:lumMod val="50000"/>
                  </a:schemeClr>
                </a:solidFill>
              </a:rPr>
            </a:br>
            <a:br>
              <a:rPr lang="zh-CN" altLang="en-US">
                <a:solidFill>
                  <a:schemeClr val="accent4">
                    <a:lumMod val="50000"/>
                  </a:schemeClr>
                </a:solidFill>
              </a:rPr>
            </a:br>
            <a:r>
              <a:rPr lang="zh-CN" altLang="en-US" b="1">
                <a:solidFill>
                  <a:schemeClr val="accent4">
                    <a:lumMod val="50000"/>
                  </a:schemeClr>
                </a:solidFill>
                <a:sym typeface="+mn-ea"/>
              </a:rPr>
              <a:t>【佛学常识】</a:t>
            </a:r>
            <a:br>
              <a:rPr lang="zh-CN" altLang="en-US">
                <a:solidFill>
                  <a:schemeClr val="accent4">
                    <a:lumMod val="50000"/>
                  </a:schemeClr>
                </a:solidFill>
              </a:rPr>
            </a:br>
            <a:r>
              <a:rPr lang="en-US" altLang="zh-CN">
                <a:solidFill>
                  <a:schemeClr val="accent4">
                    <a:lumMod val="50000"/>
                  </a:schemeClr>
                </a:solidFill>
              </a:rPr>
              <a:t>     </a:t>
            </a:r>
            <a:r>
              <a:rPr lang="zh-CN" altLang="en-US">
                <a:solidFill>
                  <a:schemeClr val="accent4">
                    <a:lumMod val="50000"/>
                  </a:schemeClr>
                </a:solidFill>
              </a:rPr>
              <a:t>如如不动</a:t>
            </a:r>
            <a:r>
              <a:rPr lang="en-US" altLang="zh-CN">
                <a:solidFill>
                  <a:schemeClr val="accent4">
                    <a:lumMod val="50000"/>
                  </a:schemeClr>
                </a:solidFill>
              </a:rPr>
              <a:t>     </a:t>
            </a:r>
            <a:r>
              <a:rPr lang="zh-CN" altLang="en-US">
                <a:solidFill>
                  <a:schemeClr val="accent4">
                    <a:lumMod val="50000"/>
                  </a:schemeClr>
                </a:solidFill>
              </a:rPr>
              <a:t>感而遂通，寂然不动</a:t>
            </a:r>
            <a:br>
              <a:rPr lang="zh-CN" altLang="en-US">
                <a:solidFill>
                  <a:schemeClr val="accent4">
                    <a:lumMod val="50000"/>
                  </a:schemeClr>
                </a:solidFill>
              </a:rPr>
            </a:br>
            <a:r>
              <a:rPr lang="en-US" altLang="zh-CN">
                <a:solidFill>
                  <a:schemeClr val="accent4">
                    <a:lumMod val="50000"/>
                  </a:schemeClr>
                </a:solidFill>
              </a:rPr>
              <a:t>     </a:t>
            </a:r>
            <a:r>
              <a:rPr lang="zh-CN" altLang="en-US">
                <a:solidFill>
                  <a:schemeClr val="accent4">
                    <a:lumMod val="50000"/>
                  </a:schemeClr>
                </a:solidFill>
              </a:rPr>
              <a:t>心物一元</a:t>
            </a:r>
            <a:r>
              <a:rPr lang="en-US" altLang="zh-CN">
                <a:solidFill>
                  <a:schemeClr val="accent4">
                    <a:lumMod val="50000"/>
                  </a:schemeClr>
                </a:solidFill>
              </a:rPr>
              <a:t>     </a:t>
            </a:r>
            <a:r>
              <a:rPr lang="zh-CN" altLang="en-US">
                <a:solidFill>
                  <a:schemeClr val="accent4">
                    <a:lumMod val="50000"/>
                  </a:schemeClr>
                </a:solidFill>
              </a:rPr>
              <a:t>静能生慧</a:t>
            </a:r>
            <a:br>
              <a:rPr lang="zh-CN" altLang="en-US">
                <a:solidFill>
                  <a:schemeClr val="accent4">
                    <a:lumMod val="50000"/>
                  </a:schemeClr>
                </a:solidFill>
              </a:rPr>
            </a:br>
            <a:r>
              <a:rPr lang="en-US" altLang="zh-CN">
                <a:solidFill>
                  <a:schemeClr val="accent4">
                    <a:lumMod val="50000"/>
                  </a:schemeClr>
                </a:solidFill>
              </a:rPr>
              <a:t>     </a:t>
            </a:r>
            <a:r>
              <a:rPr lang="zh-CN" altLang="en-US">
                <a:solidFill>
                  <a:schemeClr val="accent4">
                    <a:lumMod val="50000"/>
                  </a:schemeClr>
                </a:solidFill>
              </a:rPr>
              <a:t>寂灭</a:t>
            </a:r>
            <a:r>
              <a:rPr lang="en-US" altLang="zh-CN">
                <a:solidFill>
                  <a:schemeClr val="accent4">
                    <a:lumMod val="50000"/>
                  </a:schemeClr>
                </a:solidFill>
              </a:rPr>
              <a:t>     </a:t>
            </a:r>
            <a:r>
              <a:rPr lang="zh-CN" altLang="en-US">
                <a:solidFill>
                  <a:schemeClr val="accent4">
                    <a:lumMod val="50000"/>
                  </a:schemeClr>
                </a:solidFill>
              </a:rPr>
              <a:t>智慧之谛</a:t>
            </a:r>
            <a:r>
              <a:rPr lang="en-US" altLang="zh-CN">
                <a:solidFill>
                  <a:schemeClr val="accent4">
                    <a:lumMod val="50000"/>
                  </a:schemeClr>
                </a:solidFill>
              </a:rPr>
              <a:t>     </a:t>
            </a:r>
            <a:r>
              <a:rPr lang="zh-CN" altLang="en-US">
                <a:solidFill>
                  <a:schemeClr val="accent4">
                    <a:lumMod val="50000"/>
                  </a:schemeClr>
                </a:solidFill>
              </a:rPr>
              <a:t>归元</a:t>
            </a:r>
            <a:endParaRPr lang="zh-CN" altLang="en-US">
              <a:solidFill>
                <a:schemeClr val="accent4">
                  <a:lumMod val="50000"/>
                </a:schemeClr>
              </a:solidFill>
            </a:endParaRPr>
          </a:p>
        </p:txBody>
      </p:sp>
      <p:sp>
        <p:nvSpPr>
          <p:cNvPr id="3" name="页脚占位符 2"/>
          <p:cNvSpPr>
            <a:spLocks noGrp="1"/>
          </p:cNvSpPr>
          <p:nvPr>
            <p:ph type="ftr" sz="quarter" idx="11"/>
          </p:nvPr>
        </p:nvSpPr>
        <p:spPr/>
        <p:txBody>
          <a:bodyPr/>
          <a:p>
            <a:r>
              <a:rPr lang="zh-CN" altLang="en-US"/>
              <a:t>白话佛法视频开示 第100集 《 心物一元 返归本性》【</a:t>
            </a:r>
            <a:r>
              <a:rPr lang="zh-CN" altLang="en-US">
                <a:sym typeface="+mn-ea"/>
              </a:rPr>
              <a:t>思考</a:t>
            </a:r>
            <a:r>
              <a:rPr lang="zh-CN" altLang="en-US"/>
              <a:t>】</a:t>
            </a:r>
            <a:r>
              <a:rPr lang="zh-CN" altLang="en-US">
                <a:sym typeface="+mn-ea"/>
              </a:rPr>
              <a:t>【</a:t>
            </a:r>
            <a:r>
              <a:rPr lang="zh-CN" altLang="en-US">
                <a:sym typeface="+mn-ea"/>
              </a:rPr>
              <a:t>佛学常识】</a:t>
            </a:r>
            <a:endParaRPr lang="zh-CN" altLang="en-US"/>
          </a:p>
        </p:txBody>
      </p:sp>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Autofit/>
          </a:bodyPr>
          <a:p>
            <a:pPr lvl="0"/>
            <a:r>
              <a:rPr lang="zh-CN" altLang="en-US" sz="2400" b="1">
                <a:solidFill>
                  <a:schemeClr val="accent4">
                    <a:lumMod val="50000"/>
                  </a:schemeClr>
                </a:solidFill>
                <a:sym typeface="+mn-ea"/>
              </a:rPr>
              <a:t>【</a:t>
            </a:r>
            <a:r>
              <a:rPr lang="zh-CN" altLang="en-US" sz="2400" b="1">
                <a:solidFill>
                  <a:schemeClr val="accent4">
                    <a:lumMod val="50000"/>
                  </a:schemeClr>
                </a:solidFill>
                <a:sym typeface="+mn-ea"/>
              </a:rPr>
              <a:t>记诵</a:t>
            </a:r>
            <a:r>
              <a:rPr lang="zh-CN" altLang="en-US" sz="2400" b="1">
                <a:solidFill>
                  <a:schemeClr val="accent4">
                    <a:lumMod val="50000"/>
                  </a:schemeClr>
                </a:solidFill>
                <a:sym typeface="+mn-ea"/>
              </a:rPr>
              <a:t>】</a:t>
            </a:r>
            <a:br>
              <a:rPr lang="zh-CN" altLang="en-US" sz="2400">
                <a:solidFill>
                  <a:schemeClr val="accent4">
                    <a:lumMod val="50000"/>
                  </a:schemeClr>
                </a:solidFill>
              </a:rPr>
            </a:br>
            <a:r>
              <a:rPr lang="en-US" altLang="zh-CN" sz="2400">
                <a:solidFill>
                  <a:schemeClr val="accent4">
                    <a:lumMod val="50000"/>
                  </a:schemeClr>
                </a:solidFill>
              </a:rPr>
              <a:t>     </a:t>
            </a:r>
            <a:r>
              <a:rPr lang="zh-CN" altLang="en-US" sz="2400">
                <a:solidFill>
                  <a:schemeClr val="accent4">
                    <a:lumMod val="50000"/>
                  </a:schemeClr>
                </a:solidFill>
              </a:rPr>
              <a:t>在修心中最重要的，要修纲领。要如如不动。“感而遂通，寂然不动”，“心物一元”生命的自性和本性，它是寂然不变的，是如如不动的。</a:t>
            </a:r>
            <a:br>
              <a:rPr lang="zh-CN" altLang="en-US" sz="2400">
                <a:solidFill>
                  <a:schemeClr val="accent4">
                    <a:lumMod val="50000"/>
                  </a:schemeClr>
                </a:solidFill>
              </a:rPr>
            </a:br>
            <a:r>
              <a:rPr lang="en-US" altLang="zh-CN" sz="2400">
                <a:solidFill>
                  <a:schemeClr val="accent4">
                    <a:lumMod val="50000"/>
                  </a:schemeClr>
                </a:solidFill>
              </a:rPr>
              <a:t>     </a:t>
            </a:r>
            <a:r>
              <a:rPr lang="zh-CN" altLang="en-US" sz="2400">
                <a:solidFill>
                  <a:schemeClr val="accent4">
                    <a:lumMod val="50000"/>
                  </a:schemeClr>
                </a:solidFill>
              </a:rPr>
              <a:t>如如不动，感而遂通。</a:t>
            </a:r>
            <a:br>
              <a:rPr lang="zh-CN" altLang="en-US" sz="2400">
                <a:solidFill>
                  <a:schemeClr val="accent4">
                    <a:lumMod val="50000"/>
                  </a:schemeClr>
                </a:solidFill>
              </a:rPr>
            </a:br>
            <a:r>
              <a:rPr lang="en-US" altLang="zh-CN" sz="2400">
                <a:solidFill>
                  <a:schemeClr val="accent4">
                    <a:lumMod val="50000"/>
                  </a:schemeClr>
                </a:solidFill>
              </a:rPr>
              <a:t>     </a:t>
            </a:r>
            <a:r>
              <a:rPr lang="zh-CN" altLang="en-US" sz="2400">
                <a:solidFill>
                  <a:schemeClr val="accent4">
                    <a:lumMod val="50000"/>
                  </a:schemeClr>
                </a:solidFill>
              </a:rPr>
              <a:t>静能生慧，验证佛法，只有靠寂静，只有靠如如不动，你才能感受到佛法的存在。寂灭就是涅槃，彻悟真理。然后在传统的佛法中寂然不动，如如不动，就是涅槃，就是一种智慧，就是境界的提升，是一个道理。</a:t>
            </a:r>
            <a:br>
              <a:rPr lang="zh-CN" altLang="en-US" sz="2400">
                <a:solidFill>
                  <a:schemeClr val="accent4">
                    <a:lumMod val="50000"/>
                  </a:schemeClr>
                </a:solidFill>
              </a:rPr>
            </a:br>
            <a:r>
              <a:rPr lang="en-US" altLang="zh-CN" sz="2400">
                <a:solidFill>
                  <a:schemeClr val="accent4">
                    <a:lumMod val="50000"/>
                  </a:schemeClr>
                </a:solidFill>
              </a:rPr>
              <a:t>     </a:t>
            </a:r>
            <a:r>
              <a:rPr lang="zh-CN" altLang="en-US" sz="2400">
                <a:solidFill>
                  <a:schemeClr val="accent4">
                    <a:lumMod val="50000"/>
                  </a:schemeClr>
                </a:solidFill>
              </a:rPr>
              <a:t>你在外缘和内缘的一感觉、一动——一个感，才会有一个觉悟；返归于体——本体。本体是我们的佛性。只要把你外尘改变，毛病改变，那么你还是如如不动的本性在。</a:t>
            </a:r>
            <a:endParaRPr lang="zh-CN" altLang="en-US" sz="2400">
              <a:solidFill>
                <a:schemeClr val="accent4">
                  <a:lumMod val="50000"/>
                </a:schemeClr>
              </a:solidFill>
            </a:endParaRPr>
          </a:p>
        </p:txBody>
      </p:sp>
      <p:sp>
        <p:nvSpPr>
          <p:cNvPr id="3" name="页脚占位符 2"/>
          <p:cNvSpPr>
            <a:spLocks noGrp="1"/>
          </p:cNvSpPr>
          <p:nvPr>
            <p:ph type="ftr" sz="quarter" idx="11"/>
          </p:nvPr>
        </p:nvSpPr>
        <p:spPr/>
        <p:txBody>
          <a:bodyPr/>
          <a:p>
            <a:r>
              <a:rPr lang="zh-CN" altLang="en-US"/>
              <a:t>白话佛法视频开示 第100集 《 心物一元 返归本性》【</a:t>
            </a:r>
            <a:r>
              <a:rPr lang="zh-CN" altLang="en-US">
                <a:sym typeface="+mn-ea"/>
              </a:rPr>
              <a:t>记诵</a:t>
            </a:r>
            <a:r>
              <a:rPr lang="zh-CN" altLang="en-US"/>
              <a:t>】</a:t>
            </a:r>
            <a:endParaRPr lang="zh-CN" altLang="en-US"/>
          </a:p>
        </p:txBody>
      </p: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62000" y="791475"/>
            <a:ext cx="11268000" cy="5454000"/>
          </a:xfrm>
        </p:spPr>
        <p:txBody>
          <a:bodyPr/>
          <a:p>
            <a:pPr lvl="0"/>
            <a:br>
              <a:rPr lang="zh-CN" altLang="en-US">
                <a:solidFill>
                  <a:schemeClr val="accent4">
                    <a:lumMod val="50000"/>
                  </a:schemeClr>
                </a:solidFill>
              </a:rPr>
            </a:br>
            <a:r>
              <a:rPr lang="en-US" altLang="zh-CN">
                <a:solidFill>
                  <a:schemeClr val="accent4">
                    <a:lumMod val="50000"/>
                  </a:schemeClr>
                </a:solidFill>
              </a:rPr>
              <a:t>     </a:t>
            </a:r>
            <a:r>
              <a:rPr lang="zh-CN" altLang="en-US">
                <a:solidFill>
                  <a:schemeClr val="accent4">
                    <a:lumMod val="50000"/>
                  </a:schemeClr>
                </a:solidFill>
              </a:rPr>
              <a:t>反复地锻炼才能坚定你坚强的意识。菩萨怎么会成金刚的？百炼成刚。“炼”就是练就你的心力，不被外境所困扰——无论外面再怎样，你都不改变，这就是心力。为什么有些人碰到事情就变，而有些人如如不动，这就是一个人内心的力量。</a:t>
            </a:r>
            <a:br>
              <a:rPr lang="zh-CN" altLang="en-US">
                <a:solidFill>
                  <a:schemeClr val="accent4">
                    <a:lumMod val="50000"/>
                  </a:schemeClr>
                </a:solidFill>
              </a:rPr>
            </a:br>
            <a:br>
              <a:rPr lang="zh-CN" altLang="en-US">
                <a:solidFill>
                  <a:schemeClr val="accent4">
                    <a:lumMod val="50000"/>
                  </a:schemeClr>
                </a:solidFill>
              </a:rPr>
            </a:br>
            <a:r>
              <a:rPr lang="en-US" altLang="zh-CN">
                <a:solidFill>
                  <a:schemeClr val="accent4">
                    <a:lumMod val="50000"/>
                  </a:schemeClr>
                </a:solidFill>
              </a:rPr>
              <a:t>     </a:t>
            </a:r>
            <a:r>
              <a:rPr lang="zh-CN" altLang="en-US">
                <a:solidFill>
                  <a:schemeClr val="accent4">
                    <a:lumMod val="50000"/>
                  </a:schemeClr>
                </a:solidFill>
              </a:rPr>
              <a:t>坚持念经，会有心力；坚持自己的理念，会有恒心。坚持不下去的人因为自己的理念不够坚定，所以才经常会恍恍惚惚。</a:t>
            </a:r>
            <a:endParaRPr lang="zh-CN" altLang="en-US">
              <a:solidFill>
                <a:schemeClr val="accent4">
                  <a:lumMod val="50000"/>
                </a:schemeClr>
              </a:solidFill>
            </a:endParaRPr>
          </a:p>
        </p:txBody>
      </p:sp>
      <p:sp>
        <p:nvSpPr>
          <p:cNvPr id="3" name="页脚占位符 2"/>
          <p:cNvSpPr>
            <a:spLocks noGrp="1"/>
          </p:cNvSpPr>
          <p:nvPr>
            <p:ph type="ftr" sz="quarter" idx="11"/>
          </p:nvPr>
        </p:nvSpPr>
        <p:spPr/>
        <p:txBody>
          <a:bodyPr/>
          <a:p>
            <a:r>
              <a:rPr lang="zh-CN" altLang="en-US">
                <a:sym typeface="+mn-ea"/>
              </a:rPr>
              <a:t>师父涅槃前未发布的金言（一）</a:t>
            </a:r>
            <a:endParaRPr lang="zh-CN" altLang="en-US"/>
          </a:p>
        </p:txBody>
      </p:sp>
      <p:sp>
        <p:nvSpPr>
          <p:cNvPr id="4" name="文本框 3"/>
          <p:cNvSpPr txBox="1"/>
          <p:nvPr/>
        </p:nvSpPr>
        <p:spPr>
          <a:xfrm>
            <a:off x="3160395" y="702310"/>
            <a:ext cx="5872480" cy="583565"/>
          </a:xfrm>
          <a:prstGeom prst="rect">
            <a:avLst/>
          </a:prstGeom>
          <a:noFill/>
        </p:spPr>
        <p:txBody>
          <a:bodyPr wrap="none" rtlCol="0">
            <a:spAutoFit/>
          </a:bodyPr>
          <a:p>
            <a:pPr algn="l"/>
            <a:r>
              <a:rPr lang="zh-CN" altLang="en-US" sz="3200" b="1">
                <a:solidFill>
                  <a:schemeClr val="accent4">
                    <a:lumMod val="50000"/>
                  </a:schemeClr>
                </a:solidFill>
                <a:sym typeface="+mn-ea"/>
              </a:rPr>
              <a:t>师父涅槃前未发布的金言（一）</a:t>
            </a:r>
            <a:endParaRPr lang="zh-CN" altLang="en-US" sz="3200" b="1">
              <a:solidFill>
                <a:schemeClr val="accent4">
                  <a:lumMod val="50000"/>
                </a:schemeClr>
              </a:solidFill>
              <a:sym typeface="+mn-ea"/>
            </a:endParaRPr>
          </a:p>
        </p:txBody>
      </p:sp>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lvl="0"/>
            <a:r>
              <a:rPr lang="zh-CN" altLang="en-US">
                <a:solidFill>
                  <a:schemeClr val="accent4">
                    <a:lumMod val="50000"/>
                  </a:schemeClr>
                </a:solidFill>
              </a:rPr>
              <a:t>有时候很恨自己，就是因为不够坚强，经常变来变去，心有所动，心随境转。心随境转的人，不能战胜自己。不管外境怎么变，你还是做你的工作，这就相当于你在工作单位人家把你调到其他任何部门你都好好工作一样，不会因为部门变了，你就工作不努力了，其实都是一样的。</a:t>
            </a:r>
            <a:br>
              <a:rPr lang="zh-CN" altLang="en-US">
                <a:solidFill>
                  <a:schemeClr val="accent4">
                    <a:lumMod val="50000"/>
                  </a:schemeClr>
                </a:solidFill>
              </a:rPr>
            </a:br>
            <a:r>
              <a:rPr lang="en-US" altLang="zh-CN">
                <a:solidFill>
                  <a:schemeClr val="accent4">
                    <a:lumMod val="50000"/>
                  </a:schemeClr>
                </a:solidFill>
              </a:rPr>
              <a:t>     </a:t>
            </a:r>
            <a:r>
              <a:rPr lang="zh-CN" altLang="en-US">
                <a:solidFill>
                  <a:schemeClr val="accent4">
                    <a:lumMod val="50000"/>
                  </a:schemeClr>
                </a:solidFill>
              </a:rPr>
              <a:t>什么叫意志？“意”是从你的意念中来的；“志”就是你的志气，你对某件事情的坚持，就会有志气。意念决定你的意志，意志锻炼你的意念。</a:t>
            </a:r>
            <a:endParaRPr lang="zh-CN" altLang="en-US">
              <a:solidFill>
                <a:schemeClr val="accent4">
                  <a:lumMod val="50000"/>
                </a:schemeClr>
              </a:solidFill>
            </a:endParaRPr>
          </a:p>
        </p:txBody>
      </p:sp>
      <p:sp>
        <p:nvSpPr>
          <p:cNvPr id="3" name="页脚占位符 2"/>
          <p:cNvSpPr>
            <a:spLocks noGrp="1"/>
          </p:cNvSpPr>
          <p:nvPr>
            <p:ph type="ftr" sz="quarter" idx="11"/>
          </p:nvPr>
        </p:nvSpPr>
        <p:spPr/>
        <p:txBody>
          <a:bodyPr/>
          <a:p>
            <a:r>
              <a:rPr lang="zh-CN" altLang="en-US">
                <a:sym typeface="+mn-ea"/>
              </a:rPr>
              <a:t>师父涅槃前未发布的金言（一）</a:t>
            </a:r>
            <a:endParaRPr lang="zh-CN" altLang="en-US"/>
          </a:p>
        </p:txBody>
      </p:sp>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lvl="0"/>
            <a:r>
              <a:rPr lang="zh-CN" altLang="en-US">
                <a:solidFill>
                  <a:schemeClr val="accent4">
                    <a:lumMod val="50000"/>
                  </a:schemeClr>
                </a:solidFill>
              </a:rPr>
              <a:t>意志可以让你的意念更加坚强，意念就是念头。一念善升天，一念恶下地狱，所以要管住自己的念头，要靠自己坚强的意志，这就是最重要的。</a:t>
            </a:r>
            <a:br>
              <a:rPr lang="zh-CN" altLang="en-US">
                <a:solidFill>
                  <a:schemeClr val="accent4">
                    <a:lumMod val="50000"/>
                  </a:schemeClr>
                </a:solidFill>
              </a:rPr>
            </a:br>
            <a:br>
              <a:rPr lang="zh-CN" altLang="en-US">
                <a:solidFill>
                  <a:schemeClr val="accent4">
                    <a:lumMod val="50000"/>
                  </a:schemeClr>
                </a:solidFill>
              </a:rPr>
            </a:br>
            <a:r>
              <a:rPr lang="en-US" altLang="zh-CN">
                <a:solidFill>
                  <a:schemeClr val="accent4">
                    <a:lumMod val="50000"/>
                  </a:schemeClr>
                </a:solidFill>
              </a:rPr>
              <a:t>     </a:t>
            </a:r>
            <a:r>
              <a:rPr lang="zh-CN" altLang="en-US">
                <a:solidFill>
                  <a:schemeClr val="accent4">
                    <a:lumMod val="50000"/>
                  </a:schemeClr>
                </a:solidFill>
              </a:rPr>
              <a:t>人生虚幻一场梦，</a:t>
            </a:r>
            <a:br>
              <a:rPr lang="zh-CN" altLang="en-US">
                <a:solidFill>
                  <a:schemeClr val="accent4">
                    <a:lumMod val="50000"/>
                  </a:schemeClr>
                </a:solidFill>
              </a:rPr>
            </a:br>
            <a:r>
              <a:rPr lang="en-US" altLang="zh-CN">
                <a:solidFill>
                  <a:schemeClr val="accent4">
                    <a:lumMod val="50000"/>
                  </a:schemeClr>
                </a:solidFill>
              </a:rPr>
              <a:t>     </a:t>
            </a:r>
            <a:r>
              <a:rPr lang="zh-CN" altLang="en-US">
                <a:solidFill>
                  <a:schemeClr val="accent4">
                    <a:lumMod val="50000"/>
                  </a:schemeClr>
                </a:solidFill>
              </a:rPr>
              <a:t>心转境转心如盲。</a:t>
            </a:r>
            <a:br>
              <a:rPr lang="zh-CN" altLang="en-US">
                <a:solidFill>
                  <a:schemeClr val="accent4">
                    <a:lumMod val="50000"/>
                  </a:schemeClr>
                </a:solidFill>
              </a:rPr>
            </a:br>
            <a:r>
              <a:rPr lang="en-US" altLang="zh-CN">
                <a:solidFill>
                  <a:schemeClr val="accent4">
                    <a:lumMod val="50000"/>
                  </a:schemeClr>
                </a:solidFill>
              </a:rPr>
              <a:t>     </a:t>
            </a:r>
            <a:r>
              <a:rPr lang="zh-CN" altLang="en-US">
                <a:solidFill>
                  <a:schemeClr val="accent4">
                    <a:lumMod val="50000"/>
                  </a:schemeClr>
                </a:solidFill>
              </a:rPr>
              <a:t>意志坚强心念空，</a:t>
            </a:r>
            <a:br>
              <a:rPr lang="zh-CN" altLang="en-US">
                <a:solidFill>
                  <a:schemeClr val="accent4">
                    <a:lumMod val="50000"/>
                  </a:schemeClr>
                </a:solidFill>
              </a:rPr>
            </a:br>
            <a:r>
              <a:rPr lang="en-US" altLang="zh-CN">
                <a:solidFill>
                  <a:schemeClr val="accent4">
                    <a:lumMod val="50000"/>
                  </a:schemeClr>
                </a:solidFill>
              </a:rPr>
              <a:t>     </a:t>
            </a:r>
            <a:r>
              <a:rPr lang="zh-CN" altLang="en-US">
                <a:solidFill>
                  <a:schemeClr val="accent4">
                    <a:lumMod val="50000"/>
                  </a:schemeClr>
                </a:solidFill>
              </a:rPr>
              <a:t>心如金刚无所动。</a:t>
            </a:r>
            <a:endParaRPr lang="zh-CN" altLang="en-US">
              <a:solidFill>
                <a:schemeClr val="accent4">
                  <a:lumMod val="50000"/>
                </a:schemeClr>
              </a:solidFill>
            </a:endParaRPr>
          </a:p>
        </p:txBody>
      </p:sp>
      <p:sp>
        <p:nvSpPr>
          <p:cNvPr id="3" name="页脚占位符 2"/>
          <p:cNvSpPr>
            <a:spLocks noGrp="1"/>
          </p:cNvSpPr>
          <p:nvPr>
            <p:ph type="ftr" sz="quarter" idx="11"/>
          </p:nvPr>
        </p:nvSpPr>
        <p:spPr/>
        <p:txBody>
          <a:bodyPr/>
          <a:p>
            <a:r>
              <a:rPr lang="zh-CN" altLang="en-US">
                <a:sym typeface="+mn-ea"/>
              </a:rPr>
              <a:t>师父涅槃前未发布的金言（一）</a:t>
            </a:r>
            <a:endParaRPr lang="zh-CN" altLang="en-US"/>
          </a:p>
        </p:txBody>
      </p:sp>
    </p:spTree>
    <p:custDataLst>
      <p:tags r:id="rId1"/>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a:xfrm>
            <a:off x="463550" y="1482090"/>
            <a:ext cx="11268075" cy="2904490"/>
          </a:xfrm>
        </p:spPr>
        <p:txBody>
          <a:bodyPr>
            <a:normAutofit fontScale="90000"/>
          </a:bodyPr>
          <a:p>
            <a:pPr lvl="0" algn="l"/>
            <a:r>
              <a:rPr lang="en-US" altLang="zh-CN" sz="3000" spc="400">
                <a:solidFill>
                  <a:schemeClr val="accent4">
                    <a:lumMod val="50000"/>
                  </a:schemeClr>
                </a:solidFill>
                <a:uFillTx/>
              </a:rPr>
              <a:t>     本次共修如有不如理不如法的地方，请南无释迦牟尼佛，南无观世音菩萨，恩师盧軍宏臺長，龙天护法慈悲原谅，给我们智慧。加持我们正信正念、如理如法的修心修行，破一品无明，证一分法身！</a:t>
            </a:r>
            <a:br>
              <a:rPr lang="en-US" altLang="zh-CN" sz="3000" spc="400">
                <a:solidFill>
                  <a:schemeClr val="accent4">
                    <a:lumMod val="50000"/>
                  </a:schemeClr>
                </a:solidFill>
                <a:uFillTx/>
              </a:rPr>
            </a:br>
            <a:endParaRPr lang="en-US" altLang="zh-CN" sz="3000" spc="400">
              <a:solidFill>
                <a:schemeClr val="accent4">
                  <a:lumMod val="50000"/>
                </a:schemeClr>
              </a:solidFill>
              <a:uFillTx/>
            </a:endParaRPr>
          </a:p>
        </p:txBody>
      </p:sp>
      <p:sp>
        <p:nvSpPr>
          <p:cNvPr id="4" name="文本框 3"/>
          <p:cNvSpPr txBox="1"/>
          <p:nvPr/>
        </p:nvSpPr>
        <p:spPr>
          <a:xfrm>
            <a:off x="112395" y="530860"/>
            <a:ext cx="11412855" cy="645160"/>
          </a:xfrm>
          <a:prstGeom prst="rect">
            <a:avLst/>
          </a:prstGeom>
          <a:noFill/>
        </p:spPr>
        <p:txBody>
          <a:bodyPr wrap="square" rtlCol="0">
            <a:spAutoFit/>
          </a:bodyPr>
          <a:p>
            <a:pPr algn="ctr"/>
            <a:r>
              <a:rPr lang="zh-CN" altLang="en-US" sz="3600">
                <a:solidFill>
                  <a:schemeClr val="accent4">
                    <a:lumMod val="50000"/>
                  </a:schemeClr>
                </a:solidFill>
                <a:latin typeface="Microsoft YaHei" panose="020B0503020204020204" charset="-122"/>
                <a:ea typeface="Microsoft YaHei" panose="020B0503020204020204" charset="-122"/>
                <a:cs typeface="Microsoft YaHei" panose="020B0503020204020204" charset="-122"/>
                <a:sym typeface="+mn-ea"/>
              </a:rPr>
              <a:t>结  束  语</a:t>
            </a:r>
            <a:endParaRPr lang="zh-CN" altLang="en-US" sz="3600">
              <a:solidFill>
                <a:schemeClr val="accent4">
                  <a:lumMod val="50000"/>
                </a:schemeClr>
              </a:solidFill>
              <a:latin typeface="Microsoft YaHei" panose="020B0503020204020204" charset="-122"/>
              <a:ea typeface="Microsoft YaHei" panose="020B0503020204020204" charset="-122"/>
              <a:cs typeface="Microsoft YaHei" panose="020B0503020204020204" charset="-122"/>
              <a:sym typeface="+mn-ea"/>
            </a:endParaRPr>
          </a:p>
        </p:txBody>
      </p:sp>
      <p:sp>
        <p:nvSpPr>
          <p:cNvPr id="5" name="文本框 4"/>
          <p:cNvSpPr txBox="1"/>
          <p:nvPr/>
        </p:nvSpPr>
        <p:spPr>
          <a:xfrm>
            <a:off x="3910965" y="3758565"/>
            <a:ext cx="4373880" cy="2584450"/>
          </a:xfrm>
          <a:prstGeom prst="rect">
            <a:avLst/>
          </a:prstGeom>
          <a:noFill/>
        </p:spPr>
        <p:txBody>
          <a:bodyPr wrap="none" rtlCol="0">
            <a:spAutoFit/>
          </a:bodyPr>
          <a:p>
            <a:pPr algn="ctr" fontAlgn="auto">
              <a:lnSpc>
                <a:spcPct val="150000"/>
              </a:lnSpc>
            </a:pPr>
            <a:r>
              <a:rPr lang="en-US" altLang="zh-CN" sz="2700" spc="600">
                <a:solidFill>
                  <a:schemeClr val="accent4">
                    <a:lumMod val="50000"/>
                  </a:schemeClr>
                </a:solidFill>
                <a:uFillTx/>
                <a:latin typeface="Microsoft YaHei" panose="020B0503020204020204" charset="-122"/>
                <a:ea typeface="Microsoft YaHei" panose="020B0503020204020204" charset="-122"/>
                <a:cs typeface="Microsoft YaHei" panose="020B0503020204020204" charset="-122"/>
                <a:sym typeface="+mn-ea"/>
              </a:rPr>
              <a:t>感恩南无释迦牟尼佛！</a:t>
            </a:r>
            <a:br>
              <a:rPr lang="en-US" altLang="zh-CN" sz="2700" spc="600">
                <a:solidFill>
                  <a:schemeClr val="accent4">
                    <a:lumMod val="50000"/>
                  </a:schemeClr>
                </a:solidFill>
                <a:uFillTx/>
                <a:latin typeface="Microsoft YaHei" panose="020B0503020204020204" charset="-122"/>
                <a:ea typeface="Microsoft YaHei" panose="020B0503020204020204" charset="-122"/>
                <a:cs typeface="Microsoft YaHei" panose="020B0503020204020204" charset="-122"/>
                <a:sym typeface="+mn-ea"/>
              </a:rPr>
            </a:br>
            <a:r>
              <a:rPr lang="en-US" altLang="zh-CN" sz="2700" spc="600">
                <a:solidFill>
                  <a:schemeClr val="accent4">
                    <a:lumMod val="50000"/>
                  </a:schemeClr>
                </a:solidFill>
                <a:uFillTx/>
                <a:latin typeface="Microsoft YaHei" panose="020B0503020204020204" charset="-122"/>
                <a:ea typeface="Microsoft YaHei" panose="020B0503020204020204" charset="-122"/>
                <a:cs typeface="Microsoft YaHei" panose="020B0503020204020204" charset="-122"/>
                <a:sym typeface="+mn-ea"/>
              </a:rPr>
              <a:t>感恩南无观世音菩萨！</a:t>
            </a:r>
            <a:br>
              <a:rPr lang="en-US" altLang="zh-CN" sz="2700" spc="600">
                <a:solidFill>
                  <a:schemeClr val="accent4">
                    <a:lumMod val="50000"/>
                  </a:schemeClr>
                </a:solidFill>
                <a:uFillTx/>
                <a:latin typeface="Microsoft YaHei" panose="020B0503020204020204" charset="-122"/>
                <a:ea typeface="Microsoft YaHei" panose="020B0503020204020204" charset="-122"/>
                <a:cs typeface="Microsoft YaHei" panose="020B0503020204020204" charset="-122"/>
                <a:sym typeface="+mn-ea"/>
              </a:rPr>
            </a:br>
            <a:r>
              <a:rPr lang="en-US" altLang="zh-CN" sz="2700" spc="600">
                <a:solidFill>
                  <a:schemeClr val="accent4">
                    <a:lumMod val="50000"/>
                  </a:schemeClr>
                </a:solidFill>
                <a:uFillTx/>
                <a:latin typeface="Microsoft YaHei" panose="020B0503020204020204" charset="-122"/>
                <a:ea typeface="Microsoft YaHei" panose="020B0503020204020204" charset="-122"/>
                <a:cs typeface="Microsoft YaHei" panose="020B0503020204020204" charset="-122"/>
                <a:sym typeface="+mn-ea"/>
              </a:rPr>
              <a:t>感恩师父！</a:t>
            </a:r>
            <a:br>
              <a:rPr lang="en-US" altLang="zh-CN" sz="2700" spc="600">
                <a:solidFill>
                  <a:schemeClr val="accent4">
                    <a:lumMod val="50000"/>
                  </a:schemeClr>
                </a:solidFill>
                <a:uFillTx/>
                <a:latin typeface="Microsoft YaHei" panose="020B0503020204020204" charset="-122"/>
                <a:ea typeface="Microsoft YaHei" panose="020B0503020204020204" charset="-122"/>
                <a:cs typeface="Microsoft YaHei" panose="020B0503020204020204" charset="-122"/>
                <a:sym typeface="+mn-ea"/>
              </a:rPr>
            </a:br>
            <a:r>
              <a:rPr lang="en-US" altLang="zh-CN" sz="2700" spc="600">
                <a:solidFill>
                  <a:schemeClr val="accent4">
                    <a:lumMod val="50000"/>
                  </a:schemeClr>
                </a:solidFill>
                <a:uFillTx/>
                <a:latin typeface="Microsoft YaHei" panose="020B0503020204020204" charset="-122"/>
                <a:ea typeface="Microsoft YaHei" panose="020B0503020204020204" charset="-122"/>
                <a:cs typeface="Microsoft YaHei" panose="020B0503020204020204" charset="-122"/>
                <a:sym typeface="+mn-ea"/>
              </a:rPr>
              <a:t>感恩大家！</a:t>
            </a:r>
            <a:endParaRPr lang="en-US" altLang="zh-CN" sz="2700" spc="600">
              <a:solidFill>
                <a:schemeClr val="accent4">
                  <a:lumMod val="50000"/>
                </a:schemeClr>
              </a:solidFill>
              <a:uFillTx/>
              <a:latin typeface="Microsoft YaHei" panose="020B0503020204020204" charset="-122"/>
              <a:ea typeface="Microsoft YaHei" panose="020B0503020204020204" charset="-122"/>
              <a:cs typeface="Microsoft YaHei" panose="020B0503020204020204" charset="-122"/>
              <a:sym typeface="+mn-ea"/>
            </a:endParaRPr>
          </a:p>
        </p:txBody>
      </p:sp>
    </p:spTree>
    <p:custDataLst>
      <p:tags r:id="rId2"/>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529215" y="1444265"/>
            <a:ext cx="11134800" cy="3969385"/>
          </a:xfrm>
          <a:prstGeom prst="rect">
            <a:avLst/>
          </a:prstGeom>
          <a:noFill/>
        </p:spPr>
        <p:txBody>
          <a:bodyPr wrap="square" rtlCol="0" anchor="t">
            <a:spAutoFit/>
          </a:bodyPr>
          <a:p>
            <a:pPr algn="just">
              <a:lnSpc>
                <a:spcPct val="150000"/>
              </a:lnSpc>
            </a:pPr>
            <a:r>
              <a:rPr lang="en-US" altLang="zh-CN" sz="2800" spc="4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rPr>
              <a:t>     </a:t>
            </a:r>
            <a:r>
              <a:rPr lang="zh-CN" altLang="en-US" sz="2800" spc="4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rPr>
              <a:t>师父十几年为了弘法，肉身消耗、背业很重，但是师父一直都在给你们加持。希望你们每天都能够好好学习师父的白话佛法和开示，依教奉行，严守戒律是成佛的基础。多多为众生真心付出，破除自身的我执我相，心中常念佛恩、国土恩、师恩、父母恩、众生恩；成佛的路上需要真心诚心、勇猛精进、心系众生、一心向佛的孩子。</a:t>
            </a:r>
            <a:endParaRPr lang="zh-CN" altLang="en-US" sz="2800" spc="4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endParaRPr>
          </a:p>
        </p:txBody>
      </p:sp>
    </p:spTree>
    <p:custDataLst>
      <p:tags r:id="rId2"/>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80000"/>
          </a:blip>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529215" y="1444265"/>
            <a:ext cx="11134800" cy="4615815"/>
          </a:xfrm>
          <a:prstGeom prst="rect">
            <a:avLst/>
          </a:prstGeom>
          <a:noFill/>
        </p:spPr>
        <p:txBody>
          <a:bodyPr wrap="square" rtlCol="0" anchor="t">
            <a:spAutoFit/>
          </a:bodyPr>
          <a:p>
            <a:pPr algn="just">
              <a:lnSpc>
                <a:spcPct val="150000"/>
              </a:lnSpc>
            </a:pPr>
            <a:r>
              <a:rPr lang="en-US" altLang="zh-CN" sz="2800" spc="4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rPr>
              <a:t>     </a:t>
            </a:r>
            <a:r>
              <a:rPr lang="zh-CN" altLang="en-US" sz="2800" spc="4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rPr>
              <a:t>释迦牟尼佛、观世音菩萨和师父会永远加持保佑每个正信正念的好孩子，佛法的传承靠每个佛子薪火相传，师父会引领你们到达彼岸。希望你们珍惜末法时期最后一班法船，众生的苦就是师父的苦，师父愿你们一世修成报佛恩！</a:t>
            </a:r>
            <a:endParaRPr lang="zh-CN" altLang="en-US" sz="2800" spc="4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endParaRPr>
          </a:p>
          <a:p>
            <a:pPr algn="just">
              <a:lnSpc>
                <a:spcPct val="150000"/>
              </a:lnSpc>
            </a:pPr>
            <a:endParaRPr lang="zh-CN" altLang="en-US" sz="2800" spc="4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endParaRPr>
          </a:p>
          <a:p>
            <a:pPr algn="just">
              <a:lnSpc>
                <a:spcPct val="150000"/>
              </a:lnSpc>
            </a:pPr>
            <a:r>
              <a:rPr lang="en-US" altLang="zh-CN" sz="2800" spc="4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rPr>
              <a:t>                       </a:t>
            </a:r>
            <a:r>
              <a:rPr lang="zh-CN" altLang="en-US" sz="2800" spc="4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rPr>
              <a:t>                 师父  </a:t>
            </a:r>
            <a:endParaRPr lang="zh-CN" altLang="en-US" sz="2800" spc="4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endParaRPr>
          </a:p>
          <a:p>
            <a:pPr algn="ctr">
              <a:lnSpc>
                <a:spcPct val="150000"/>
              </a:lnSpc>
            </a:pPr>
            <a:r>
              <a:rPr lang="zh-CN" altLang="en-US" sz="2800" spc="4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rPr>
              <a:t>                 2021年11月5日</a:t>
            </a:r>
            <a:endParaRPr lang="zh-CN" altLang="en-US" sz="2800" spc="400">
              <a:solidFill>
                <a:schemeClr val="accent4">
                  <a:lumMod val="50000"/>
                </a:schemeClr>
              </a:solidFill>
              <a:effectLst/>
              <a:uFillTx/>
              <a:latin typeface="Microsoft YaHei" panose="020B0503020204020204" charset="-122"/>
              <a:ea typeface="Microsoft YaHei" panose="020B0503020204020204" charset="-122"/>
              <a:cs typeface="Microsoft YaHei" panose="020B0503020204020204" charset="-122"/>
              <a:sym typeface="可可唯自强者强" panose="020B0503020204020204" charset="-128"/>
            </a:endParaRPr>
          </a:p>
        </p:txBody>
      </p:sp>
    </p:spTree>
    <p:custDataLst>
      <p:tags r:id="rId2"/>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title"/>
          </p:nvPr>
        </p:nvSpPr>
        <p:spPr>
          <a:xfrm>
            <a:off x="405130" y="2916555"/>
            <a:ext cx="11268075" cy="1024255"/>
          </a:xfrm>
        </p:spPr>
        <p:txBody>
          <a:bodyPr>
            <a:noAutofit/>
          </a:bodyPr>
          <a:p>
            <a:pPr lvl="0" algn="ctr">
              <a:buClrTx/>
              <a:buSzTx/>
              <a:buFontTx/>
            </a:pPr>
            <a:r>
              <a:rPr lang="zh-CN" altLang="en-US" sz="5400" b="1" spc="800">
                <a:solidFill>
                  <a:schemeClr val="accent4">
                    <a:lumMod val="50000"/>
                  </a:schemeClr>
                </a:solidFill>
                <a:sym typeface="+mn-ea"/>
              </a:rPr>
              <a:t>心物一元 返归本性</a:t>
            </a:r>
            <a:endParaRPr lang="zh-CN" altLang="en-US" sz="5400" b="1" spc="800">
              <a:solidFill>
                <a:schemeClr val="accent4">
                  <a:lumMod val="50000"/>
                </a:schemeClr>
              </a:solidFill>
              <a:uFillTx/>
              <a:sym typeface="+mn-ea"/>
            </a:endParaRPr>
          </a:p>
        </p:txBody>
      </p:sp>
      <p:sp>
        <p:nvSpPr>
          <p:cNvPr id="4" name="文本框 3"/>
          <p:cNvSpPr txBox="1"/>
          <p:nvPr/>
        </p:nvSpPr>
        <p:spPr>
          <a:xfrm>
            <a:off x="4040505" y="1913890"/>
            <a:ext cx="4189095" cy="460375"/>
          </a:xfrm>
          <a:prstGeom prst="rect">
            <a:avLst/>
          </a:prstGeom>
          <a:noFill/>
        </p:spPr>
        <p:txBody>
          <a:bodyPr wrap="none" rtlCol="0" anchor="t">
            <a:spAutoFit/>
          </a:bodyPr>
          <a:p>
            <a:pPr algn="l"/>
            <a:r>
              <a:rPr lang="zh-CN" altLang="en-US" sz="2400" spc="300">
                <a:solidFill>
                  <a:schemeClr val="accent4">
                    <a:lumMod val="50000"/>
                  </a:schemeClr>
                </a:solidFill>
                <a:effectLst/>
                <a:uFillTx/>
                <a:sym typeface="+mn-ea"/>
              </a:rPr>
              <a:t>白话佛法视频开示第</a:t>
            </a:r>
            <a:r>
              <a:rPr lang="en-US" sz="2400" spc="300">
                <a:solidFill>
                  <a:schemeClr val="accent4">
                    <a:lumMod val="50000"/>
                  </a:schemeClr>
                </a:solidFill>
                <a:effectLst/>
                <a:uFillTx/>
                <a:sym typeface="+mn-ea"/>
              </a:rPr>
              <a:t>100</a:t>
            </a:r>
            <a:r>
              <a:rPr lang="zh-CN" altLang="en-US" sz="2400" spc="300">
                <a:solidFill>
                  <a:schemeClr val="accent4">
                    <a:lumMod val="50000"/>
                  </a:schemeClr>
                </a:solidFill>
                <a:effectLst/>
                <a:uFillTx/>
                <a:sym typeface="+mn-ea"/>
              </a:rPr>
              <a:t>集</a:t>
            </a:r>
            <a:endParaRPr lang="zh-CN" altLang="en-US" sz="2400" spc="300">
              <a:solidFill>
                <a:schemeClr val="accent4">
                  <a:lumMod val="50000"/>
                </a:schemeClr>
              </a:solidFill>
              <a:effectLst/>
              <a:uFillTx/>
              <a:sym typeface="+mn-ea"/>
            </a:endParaRPr>
          </a:p>
        </p:txBody>
      </p:sp>
      <p:sp>
        <p:nvSpPr>
          <p:cNvPr id="3" name="文本框 2"/>
          <p:cNvSpPr txBox="1"/>
          <p:nvPr/>
        </p:nvSpPr>
        <p:spPr>
          <a:xfrm>
            <a:off x="5269865" y="4854575"/>
            <a:ext cx="1541145" cy="460375"/>
          </a:xfrm>
          <a:prstGeom prst="rect">
            <a:avLst/>
          </a:prstGeom>
          <a:noFill/>
        </p:spPr>
        <p:txBody>
          <a:bodyPr wrap="none" rtlCol="0" anchor="t">
            <a:spAutoFit/>
          </a:bodyPr>
          <a:p>
            <a:pPr algn="l"/>
            <a:r>
              <a:rPr lang="zh-CN" altLang="en-US" sz="2400" spc="300">
                <a:solidFill>
                  <a:schemeClr val="accent4">
                    <a:lumMod val="50000"/>
                  </a:schemeClr>
                </a:solidFill>
                <a:effectLst/>
                <a:uFillTx/>
                <a:sym typeface="+mn-ea"/>
              </a:rPr>
              <a:t>200</a:t>
            </a:r>
            <a:r>
              <a:rPr lang="en-US" sz="2400" spc="300">
                <a:solidFill>
                  <a:schemeClr val="accent4">
                    <a:lumMod val="50000"/>
                  </a:schemeClr>
                </a:solidFill>
                <a:effectLst/>
                <a:uFillTx/>
                <a:sym typeface="+mn-ea"/>
              </a:rPr>
              <a:t>704B</a:t>
            </a:r>
            <a:endParaRPr lang="en-US" sz="2400" b="1" spc="300">
              <a:solidFill>
                <a:schemeClr val="accent4">
                  <a:lumMod val="50000"/>
                </a:schemeClr>
              </a:solidFill>
              <a:effectLst/>
              <a:uFillTx/>
              <a:sym typeface="+mn-ea"/>
            </a:endParaRPr>
          </a:p>
        </p:txBody>
      </p:sp>
    </p:spTree>
    <p:custDataLst>
      <p:tags r:id="rId2"/>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lvl="0"/>
            <a:r>
              <a:rPr lang="en-US" altLang="zh-CN"/>
              <a:t>     </a:t>
            </a:r>
            <a:r>
              <a:rPr lang="zh-CN" altLang="en-US" b="1">
                <a:solidFill>
                  <a:schemeClr val="accent4">
                    <a:lumMod val="75000"/>
                  </a:schemeClr>
                </a:solidFill>
              </a:rPr>
              <a:t>在修心中最重要的，要修纲领。</a:t>
            </a:r>
            <a:r>
              <a:rPr lang="zh-CN" altLang="en-US"/>
              <a:t>修心忙了半天，到底什么是修心的纲领呢？就是</a:t>
            </a:r>
            <a:r>
              <a:rPr lang="zh-CN" altLang="en-US" b="1">
                <a:solidFill>
                  <a:schemeClr val="accent4">
                    <a:lumMod val="75000"/>
                  </a:schemeClr>
                </a:solidFill>
              </a:rPr>
              <a:t>要</a:t>
            </a:r>
            <a:r>
              <a:rPr lang="zh-CN" altLang="en-US" b="1">
                <a:solidFill>
                  <a:schemeClr val="accent4">
                    <a:lumMod val="75000"/>
                  </a:schemeClr>
                </a:solidFill>
                <a:highlight>
                  <a:srgbClr val="FFFF00"/>
                </a:highlight>
              </a:rPr>
              <a:t>如如不动</a:t>
            </a:r>
            <a:r>
              <a:rPr lang="zh-CN" altLang="en-US" b="1">
                <a:solidFill>
                  <a:schemeClr val="accent4">
                    <a:lumMod val="75000"/>
                  </a:schemeClr>
                </a:solidFill>
              </a:rPr>
              <a:t>。</a:t>
            </a:r>
            <a:r>
              <a:rPr lang="zh-CN" altLang="en-US"/>
              <a:t>中国传统上曾经讲过</a:t>
            </a:r>
            <a:r>
              <a:rPr lang="zh-CN" altLang="en-US" b="1">
                <a:solidFill>
                  <a:schemeClr val="accent4">
                    <a:lumMod val="75000"/>
                  </a:schemeClr>
                </a:solidFill>
              </a:rPr>
              <a:t>“感而遂通，寂然不动”</a:t>
            </a:r>
            <a:r>
              <a:rPr lang="zh-CN" altLang="en-US"/>
              <a:t>，实际上就是让我们懂得：今天对什么事情，</a:t>
            </a:r>
            <a:r>
              <a:rPr lang="zh-CN" altLang="en-US" b="1">
                <a:solidFill>
                  <a:schemeClr val="accent5">
                    <a:lumMod val="75000"/>
                  </a:schemeClr>
                </a:solidFill>
              </a:rPr>
              <a:t>首先要有感觉，要用心去做，</a:t>
            </a:r>
            <a:r>
              <a:rPr lang="zh-CN" altLang="en-US"/>
              <a:t>只要去慢慢地感觉，慢慢地去做，你的思维会慢慢地认真，会变化，会想通；寂然不动，就是</a:t>
            </a:r>
            <a:r>
              <a:rPr lang="zh-CN" altLang="en-US" b="1">
                <a:solidFill>
                  <a:schemeClr val="accent5">
                    <a:lumMod val="75000"/>
                  </a:schemeClr>
                </a:solidFill>
              </a:rPr>
              <a:t>静默之后你的心会如如不动。</a:t>
            </a:r>
            <a:r>
              <a:rPr lang="zh-CN" altLang="en-US"/>
              <a:t>所以一个人能够安静，他就不动；一个人心动了，他会有行动。这两句话实际上就概括了中国传统文化中的哲学</a:t>
            </a:r>
            <a:r>
              <a:rPr lang="zh-CN" altLang="en-US" b="1">
                <a:solidFill>
                  <a:schemeClr val="accent4">
                    <a:lumMod val="75000"/>
                  </a:schemeClr>
                </a:solidFill>
                <a:highlight>
                  <a:srgbClr val="FFFF00"/>
                </a:highlight>
              </a:rPr>
              <a:t>“心物一元”</a:t>
            </a:r>
            <a:r>
              <a:rPr lang="zh-CN" altLang="en-US"/>
              <a:t>的基本理论。</a:t>
            </a:r>
            <a:endParaRPr lang="zh-CN" altLang="en-US"/>
          </a:p>
        </p:txBody>
      </p:sp>
      <p:sp>
        <p:nvSpPr>
          <p:cNvPr id="3" name="页脚占位符 2"/>
          <p:cNvSpPr>
            <a:spLocks noGrp="1"/>
          </p:cNvSpPr>
          <p:nvPr>
            <p:ph type="ftr" sz="quarter" idx="11"/>
          </p:nvPr>
        </p:nvSpPr>
        <p:spPr/>
        <p:txBody>
          <a:bodyPr/>
          <a:p>
            <a:r>
              <a:rPr lang="zh-CN" altLang="en-US"/>
              <a:t>白话佛法视频开示 第100集 《 心物一元 返归本性》【原文】</a:t>
            </a:r>
            <a:endParaRPr lang="zh-CN" altLang="en-US"/>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lvl="0"/>
            <a:r>
              <a:rPr lang="en-US" altLang="zh-CN"/>
              <a:t>     </a:t>
            </a:r>
            <a:r>
              <a:rPr lang="zh-CN" altLang="en-US"/>
              <a:t>什么是“心物一元”？就是</a:t>
            </a:r>
            <a:r>
              <a:rPr lang="zh-CN" altLang="en-US" b="1">
                <a:solidFill>
                  <a:schemeClr val="accent5">
                    <a:lumMod val="75000"/>
                  </a:schemeClr>
                </a:solidFill>
              </a:rPr>
              <a:t>心理和物体其实是合二为一的，都是从心来的，</a:t>
            </a:r>
            <a:r>
              <a:rPr lang="zh-CN" altLang="en-US"/>
              <a:t>这是基本的理论。其实这就讲到了</a:t>
            </a:r>
            <a:r>
              <a:rPr lang="zh-CN" altLang="en-US" b="1">
                <a:solidFill>
                  <a:schemeClr val="accent4">
                    <a:lumMod val="75000"/>
                  </a:schemeClr>
                </a:solidFill>
              </a:rPr>
              <a:t>生命的自性和本性，它是寂然不变的，是如如不动的。</a:t>
            </a:r>
            <a:r>
              <a:rPr lang="zh-CN" altLang="en-US"/>
              <a:t>也就是告诉我们，人的本性内在都是如如不动的，我们应稳住，不应该吵架。如如不动的人不会吵架，如如不动的人不会动不动就跟人家耍性子、跟人家翻脸。所以要懂得，</a:t>
            </a:r>
            <a:r>
              <a:rPr lang="zh-CN" altLang="en-US" b="1">
                <a:solidFill>
                  <a:schemeClr val="accent5">
                    <a:lumMod val="75000"/>
                  </a:schemeClr>
                </a:solidFill>
              </a:rPr>
              <a:t>本性是永远不会变的。只有当你静下来的时候，才能感受到本性的存在；</a:t>
            </a:r>
            <a:r>
              <a:rPr lang="zh-CN" altLang="en-US"/>
              <a:t>你在烦恼的时候，找不到你的本性；你在欲望膨胀的时候，丢失了本性和佛性。所以</a:t>
            </a:r>
            <a:r>
              <a:rPr lang="zh-CN" altLang="en-US" b="1">
                <a:solidFill>
                  <a:schemeClr val="accent5">
                    <a:lumMod val="75000"/>
                  </a:schemeClr>
                </a:solidFill>
              </a:rPr>
              <a:t>只有寂静才能不动。</a:t>
            </a:r>
            <a:endParaRPr lang="zh-CN" altLang="en-US"/>
          </a:p>
        </p:txBody>
      </p:sp>
      <p:sp>
        <p:nvSpPr>
          <p:cNvPr id="3" name="页脚占位符 2"/>
          <p:cNvSpPr>
            <a:spLocks noGrp="1"/>
          </p:cNvSpPr>
          <p:nvPr>
            <p:ph type="ftr" sz="quarter" idx="11"/>
          </p:nvPr>
        </p:nvSpPr>
        <p:spPr/>
        <p:txBody>
          <a:bodyPr/>
          <a:p>
            <a:r>
              <a:rPr lang="zh-CN" altLang="en-US"/>
              <a:t>白话佛法视频开示 第100集 《 心物一元 返归本性》【原文】</a:t>
            </a:r>
            <a:endParaRPr lang="zh-CN" altLang="en-US"/>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lvl="0"/>
            <a:r>
              <a:rPr lang="en-US" altLang="zh-CN" sz="3000"/>
              <a:t>     </a:t>
            </a:r>
            <a:r>
              <a:rPr lang="zh-CN" altLang="en-US" sz="3000" b="1">
                <a:solidFill>
                  <a:schemeClr val="accent4">
                    <a:lumMod val="75000"/>
                  </a:schemeClr>
                </a:solidFill>
                <a:highlight>
                  <a:srgbClr val="FFFF00"/>
                </a:highlight>
              </a:rPr>
              <a:t>如如不动，感而遂通</a:t>
            </a:r>
            <a:r>
              <a:rPr lang="zh-CN" altLang="en-US" sz="3000" b="1">
                <a:solidFill>
                  <a:schemeClr val="accent4">
                    <a:lumMod val="75000"/>
                  </a:schemeClr>
                </a:solidFill>
              </a:rPr>
              <a:t>。</a:t>
            </a:r>
            <a:r>
              <a:rPr lang="zh-CN" altLang="en-US" sz="3000"/>
              <a:t>师父举个例子，我们把眼睛、注意力放在某一个物体上，这个物体我们就会看得非常明白，看得非常清楚。耳朵也是感而遂通，也就是说</a:t>
            </a:r>
            <a:r>
              <a:rPr lang="zh-CN" altLang="en-US" sz="3000" b="1">
                <a:solidFill>
                  <a:schemeClr val="accent5">
                    <a:lumMod val="75000"/>
                  </a:schemeClr>
                </a:solidFill>
              </a:rPr>
              <a:t>实际上你用心，</a:t>
            </a:r>
            <a:r>
              <a:rPr lang="zh-CN" altLang="en-US" sz="3000" b="1"/>
              <a:t>你想听谁就能听到谁说话，你的眼睛想看谁，你就能看到谁。</a:t>
            </a:r>
            <a:r>
              <a:rPr lang="zh-CN" altLang="en-US" sz="3000"/>
              <a:t>举个简单例子，过去我们要看一个人很不容易，现在容易吗？现在你想看谁，只要上网，什么都看得到；你想念谁了，只要打开Internet（互联网），马上就能够看见。这个不就是感而遂通吗？我们耳朵能够想听谁的话就听谁的话。“我今天不想听你讲话，很讨厌，我不听。我想听师父讲课，我就听师父讲课”，你就能锁定听谁的声音。实际上就是告</a:t>
            </a:r>
            <a:endParaRPr lang="zh-CN" altLang="en-US" sz="3000"/>
          </a:p>
        </p:txBody>
      </p:sp>
      <p:sp>
        <p:nvSpPr>
          <p:cNvPr id="3" name="页脚占位符 2"/>
          <p:cNvSpPr>
            <a:spLocks noGrp="1"/>
          </p:cNvSpPr>
          <p:nvPr>
            <p:ph type="ftr" sz="quarter" idx="11"/>
          </p:nvPr>
        </p:nvSpPr>
        <p:spPr/>
        <p:txBody>
          <a:bodyPr/>
          <a:p>
            <a:r>
              <a:rPr lang="zh-CN" altLang="en-US"/>
              <a:t>白话佛法视频开示 第100集 《 心物一元 返归本性》【原文】</a:t>
            </a:r>
            <a:endParaRPr lang="zh-CN" altLang="en-US"/>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lvl="0"/>
            <a:r>
              <a:rPr lang="zh-CN" altLang="en-US" sz="3000"/>
              <a:t>诉我们，</a:t>
            </a:r>
            <a:r>
              <a:rPr lang="zh-CN" altLang="en-US" sz="3000" b="1">
                <a:solidFill>
                  <a:schemeClr val="accent5">
                    <a:lumMod val="75000"/>
                  </a:schemeClr>
                </a:solidFill>
              </a:rPr>
              <a:t>当我们用内心关注某一件事情的时候，只要用心和诚意达到一定的程度，就会有一种感知的能力。</a:t>
            </a:r>
            <a:r>
              <a:rPr lang="zh-CN" altLang="en-US" sz="3000"/>
              <a:t>这就是为什么</a:t>
            </a:r>
            <a:r>
              <a:rPr lang="zh-CN" altLang="en-US" sz="3000" b="1">
                <a:solidFill>
                  <a:schemeClr val="accent5">
                    <a:lumMod val="75000"/>
                  </a:schemeClr>
                </a:solidFill>
              </a:rPr>
              <a:t>只要心诚，则灵。</a:t>
            </a:r>
            <a:r>
              <a:rPr lang="zh-CN" altLang="en-US" sz="3000" b="1"/>
              <a:t>我们今天跪在菩萨面前，只要诚心诚意，就能够有感知菩萨知道我们在求他的那种能力，我们就能懂得感而遂通。</a:t>
            </a:r>
            <a:r>
              <a:rPr lang="zh-CN" altLang="en-US" sz="3000"/>
              <a:t>大家明白师父讲的意思吗？就是当你对某件事情感觉到了，你自己的精神和精力全部参与、注意力全部用在对某一件事物判断的时候，自己的敏感性就来了。举个例子，你对他从来没有防备的时候，你没有敏感力的。今天别人告诉你“你今天当心，他会在很多人面前讲你的，所以你今天千万不要得罪他。你讲话稍微有一句话得罪他，他就当</a:t>
            </a:r>
            <a:endParaRPr lang="zh-CN" altLang="en-US" sz="3000"/>
          </a:p>
        </p:txBody>
      </p:sp>
      <p:sp>
        <p:nvSpPr>
          <p:cNvPr id="3" name="页脚占位符 2"/>
          <p:cNvSpPr>
            <a:spLocks noGrp="1"/>
          </p:cNvSpPr>
          <p:nvPr>
            <p:ph type="ftr" sz="quarter" idx="11"/>
          </p:nvPr>
        </p:nvSpPr>
        <p:spPr/>
        <p:txBody>
          <a:bodyPr/>
          <a:p>
            <a:r>
              <a:rPr lang="zh-CN" altLang="en-US"/>
              <a:t>白话佛法视频开示 第100集 《 心物一元 返归本性》【原文】</a:t>
            </a:r>
            <a:endParaRPr lang="zh-CN" altLang="en-US"/>
          </a:p>
        </p:txBody>
      </p:sp>
    </p:spTree>
    <p:custDataLst>
      <p:tags r:id="rId1"/>
    </p:custDataLst>
  </p:cSld>
  <p:clrMapOvr>
    <a:masterClrMapping/>
  </p:clrMapOvr>
  <p:transition/>
</p:sld>
</file>

<file path=ppt/tags/tag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0.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BEAUTIFY_FLAG" val="#wm#"/>
  <p:tag name="KSO_WM_TEMPLATE_CATEGORY" val="custom"/>
  <p:tag name="KSO_WM_TEMPLATE_INDEX" val="20187308"/>
</p:tagLst>
</file>

<file path=ppt/tags/tag12.xml><?xml version="1.0" encoding="utf-8"?>
<p:tagLst xmlns:p="http://schemas.openxmlformats.org/presentationml/2006/main">
  <p:tag name="KSO_WM_BEAUTIFY_FLAG" val="#wm#"/>
  <p:tag name="KSO_WM_TEMPLATE_CATEGORY" val="custom"/>
  <p:tag name="KSO_WM_TEMPLATE_INDEX" val="20187308"/>
</p:tagLst>
</file>

<file path=ppt/tags/tag13.xml><?xml version="1.0" encoding="utf-8"?>
<p:tagLst xmlns:p="http://schemas.openxmlformats.org/presentationml/2006/main">
  <p:tag name="KSO_WM_BEAUTIFY_FLAG" val="#wm#"/>
  <p:tag name="KSO_WM_TEMPLATE_CATEGORY" val="custom"/>
  <p:tag name="KSO_WM_TEMPLATE_INDEX" val="20187308"/>
</p:tagLst>
</file>

<file path=ppt/tags/tag14.xml><?xml version="1.0" encoding="utf-8"?>
<p:tagLst xmlns:p="http://schemas.openxmlformats.org/presentationml/2006/main">
  <p:tag name="KSO_WM_BEAUTIFY_FLAG" val="#wm#"/>
  <p:tag name="KSO_WM_TEMPLATE_CATEGORY" val="custom"/>
  <p:tag name="KSO_WM_TEMPLATE_INDEX" val="20187308"/>
</p:tagLst>
</file>

<file path=ppt/tags/tag15.xml><?xml version="1.0" encoding="utf-8"?>
<p:tagLst xmlns:p="http://schemas.openxmlformats.org/presentationml/2006/main">
  <p:tag name="KSO_WM_BEAUTIFY_FLAG" val="#wm#"/>
  <p:tag name="KSO_WM_TEMPLATE_CATEGORY" val="custom"/>
  <p:tag name="KSO_WM_TEMPLATE_INDEX" val="20187308"/>
</p:tagLst>
</file>

<file path=ppt/tags/tag16.xml><?xml version="1.0" encoding="utf-8"?>
<p:tagLst xmlns:p="http://schemas.openxmlformats.org/presentationml/2006/main">
  <p:tag name="KSO_WM_BEAUTIFY_FLAG" val="#wm#"/>
  <p:tag name="KSO_WM_TEMPLATE_CATEGORY" val="custom"/>
  <p:tag name="KSO_WM_TEMPLATE_INDEX" val="20187308"/>
</p:tagLst>
</file>

<file path=ppt/tags/tag17.xml><?xml version="1.0" encoding="utf-8"?>
<p:tagLst xmlns:p="http://schemas.openxmlformats.org/presentationml/2006/main">
  <p:tag name="KSO_WM_BEAUTIFY_FLAG" val="#wm#"/>
  <p:tag name="KSO_WM_TEMPLATE_CATEGORY" val="custom"/>
  <p:tag name="KSO_WM_TEMPLATE_INDEX" val="20187308"/>
</p:tagLst>
</file>

<file path=ppt/tags/tag18.xml><?xml version="1.0" encoding="utf-8"?>
<p:tagLst xmlns:p="http://schemas.openxmlformats.org/presentationml/2006/main">
  <p:tag name="KSO_WM_BEAUTIFY_FLAG" val="#wm#"/>
  <p:tag name="KSO_WM_TEMPLATE_CATEGORY" val="custom"/>
  <p:tag name="KSO_WM_TEMPLATE_INDEX" val="20187308"/>
</p:tagLst>
</file>

<file path=ppt/tags/tag19.xml><?xml version="1.0" encoding="utf-8"?>
<p:tagLst xmlns:p="http://schemas.openxmlformats.org/presentationml/2006/main">
  <p:tag name="KSO_WM_BEAUTIFY_FLAG" val="#wm#"/>
  <p:tag name="KSO_WM_TEMPLATE_CATEGORY" val="custom"/>
  <p:tag name="KSO_WM_TEMPLATE_INDEX" val="20187308"/>
</p:tagLst>
</file>

<file path=ppt/tags/tag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0.xml><?xml version="1.0" encoding="utf-8"?>
<p:tagLst xmlns:p="http://schemas.openxmlformats.org/presentationml/2006/main">
  <p:tag name="KSO_WM_BEAUTIFY_FLAG" val="#wm#"/>
  <p:tag name="KSO_WM_TEMPLATE_CATEGORY" val="custom"/>
  <p:tag name="KSO_WM_TEMPLATE_INDEX" val="20187308"/>
</p:tagLst>
</file>

<file path=ppt/tags/tag21.xml><?xml version="1.0" encoding="utf-8"?>
<p:tagLst xmlns:p="http://schemas.openxmlformats.org/presentationml/2006/main">
  <p:tag name="KSO_WM_BEAUTIFY_FLAG" val="#wm#"/>
  <p:tag name="KSO_WM_TEMPLATE_CATEGORY" val="custom"/>
  <p:tag name="KSO_WM_TEMPLATE_INDEX" val="20187308"/>
</p:tagLst>
</file>

<file path=ppt/tags/tag22.xml><?xml version="1.0" encoding="utf-8"?>
<p:tagLst xmlns:p="http://schemas.openxmlformats.org/presentationml/2006/main">
  <p:tag name="KSO_WM_BEAUTIFY_FLAG" val="#wm#"/>
  <p:tag name="KSO_WM_TEMPLATE_CATEGORY" val="custom"/>
  <p:tag name="KSO_WM_TEMPLATE_INDEX" val="20187308"/>
</p:tagLst>
</file>

<file path=ppt/tags/tag23.xml><?xml version="1.0" encoding="utf-8"?>
<p:tagLst xmlns:p="http://schemas.openxmlformats.org/presentationml/2006/main">
  <p:tag name="KSO_WM_BEAUTIFY_FLAG" val="#wm#"/>
  <p:tag name="KSO_WM_TEMPLATE_CATEGORY" val="custom"/>
  <p:tag name="KSO_WM_TEMPLATE_INDEX" val="20187308"/>
</p:tagLst>
</file>

<file path=ppt/tags/tag24.xml><?xml version="1.0" encoding="utf-8"?>
<p:tagLst xmlns:p="http://schemas.openxmlformats.org/presentationml/2006/main">
  <p:tag name="KSO_WM_BEAUTIFY_FLAG" val="#wm#"/>
  <p:tag name="KSO_WM_TEMPLATE_CATEGORY" val="custom"/>
  <p:tag name="KSO_WM_TEMPLATE_INDEX" val="20187308"/>
</p:tagLst>
</file>

<file path=ppt/tags/tag25.xml><?xml version="1.0" encoding="utf-8"?>
<p:tagLst xmlns:p="http://schemas.openxmlformats.org/presentationml/2006/main">
  <p:tag name="KSO_WM_BEAUTIFY_FLAG" val="#wm#"/>
  <p:tag name="KSO_WM_TEMPLATE_CATEGORY" val="custom"/>
  <p:tag name="KSO_WM_TEMPLATE_INDEX" val="20187308"/>
</p:tagLst>
</file>

<file path=ppt/tags/tag26.xml><?xml version="1.0" encoding="utf-8"?>
<p:tagLst xmlns:p="http://schemas.openxmlformats.org/presentationml/2006/main">
  <p:tag name="KSO_WM_BEAUTIFY_FLAG" val="#wm#"/>
  <p:tag name="KSO_WM_TEMPLATE_CATEGORY" val="custom"/>
  <p:tag name="KSO_WM_TEMPLATE_INDEX" val="20187308"/>
</p:tagLst>
</file>

<file path=ppt/tags/tag27.xml><?xml version="1.0" encoding="utf-8"?>
<p:tagLst xmlns:p="http://schemas.openxmlformats.org/presentationml/2006/main">
  <p:tag name="KSO_WM_BEAUTIFY_FLAG" val="#wm#"/>
  <p:tag name="KSO_WM_TEMPLATE_CATEGORY" val="custom"/>
  <p:tag name="KSO_WM_TEMPLATE_INDEX" val="20187308"/>
</p:tagLst>
</file>

<file path=ppt/tags/tag28.xml><?xml version="1.0" encoding="utf-8"?>
<p:tagLst xmlns:p="http://schemas.openxmlformats.org/presentationml/2006/main">
  <p:tag name="KSO_WM_BEAUTIFY_FLAG" val="#wm#"/>
  <p:tag name="KSO_WM_TEMPLATE_CATEGORY" val="custom"/>
  <p:tag name="KSO_WM_TEMPLATE_INDEX" val="20187308"/>
</p:tagLst>
</file>

<file path=ppt/tags/tag29.xml><?xml version="1.0" encoding="utf-8"?>
<p:tagLst xmlns:p="http://schemas.openxmlformats.org/presentationml/2006/main">
  <p:tag name="COMMONDATA" val="eyJoZGlkIjoiNWRmZmY2Mjk1YzIzM2Y5ODIzNmYzNmUxN2I2MjYxMDEifQ=="/>
  <p:tag name="KSO_WPP_MARK_KEY" val="8b14cd5c-6984-4505-892f-63445b21ec72"/>
</p:tagLst>
</file>

<file path=ppt/tags/tag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5.xml><?xml version="1.0" encoding="utf-8"?>
<p:tagLst xmlns:p="http://schemas.openxmlformats.org/presentationml/2006/main">
  <p:tag name="KSO_WM_BEAUTIFY_FLAG" val="#wm#"/>
  <p:tag name="KSO_WM_TEMPLATE_CATEGORY" val="custom"/>
  <p:tag name="KSO_WM_TEMPLATE_INDEX" val="20187308"/>
</p:tagLst>
</file>

<file path=ppt/tags/tag6.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6484</Words>
  <Application>WPS Presentation</Application>
  <PresentationFormat>宽屏</PresentationFormat>
  <Paragraphs>122</Paragraphs>
  <Slides>28</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Arial</vt:lpstr>
      <vt:lpstr>SimSun</vt:lpstr>
      <vt:lpstr>Wingdings</vt:lpstr>
      <vt:lpstr>Microsoft YaHei Light</vt:lpstr>
      <vt:lpstr>Microsoft YaHei</vt:lpstr>
      <vt:lpstr>可可唯自强者强</vt:lpstr>
      <vt:lpstr>Yu Gothic UI</vt:lpstr>
      <vt:lpstr>Arial Unicode MS</vt:lpstr>
      <vt:lpstr>Calibri</vt:lpstr>
      <vt:lpstr>1_Office 主题</vt:lpstr>
      <vt:lpstr>PowerPoint 演示文稿</vt:lpstr>
      <vt:lpstr>PowerPoint 演示文稿</vt:lpstr>
      <vt:lpstr>PowerPoint 演示文稿</vt:lpstr>
      <vt:lpstr>PowerPoint 演示文稿</vt:lpstr>
      <vt:lpstr>心物一元 返归本性</vt:lpstr>
      <vt:lpstr>     在修心中最重要的，要修纲领。修心忙了半天，到底什么是修心的纲领呢？就是要如如不动。中国传统上曾经讲过“感而遂通，寂然不动”，实际上就是让我们懂得：今天对什么事情，首先要有感觉，要用心去做，只要去慢慢地感觉，慢慢地去做，你的思维会慢慢地认真，会变化，会想通；寂然不动，就是静默之后你的心会如如不动。所以一个人能够安静，他就不动；一个人心动了，他会有行动。这两句话实际上就概括了中国传统文化中的哲学“心物一元”的基本理论。</vt:lpstr>
      <vt:lpstr>     什么是“心物一元”？就是心理和物体其实是合二为一的，都是从心来的，这是基本的理论。其实这就讲到了生命的自性和本性，它是寂然不变的，是如如不动的。也就是告诉我们，人的本性内在都是如如不动的，我们应稳住，不应该吵架。如如不动的人不会吵架，如如不动的人不会动不动就跟人家耍性子、跟人家翻脸。所以要懂得，本性是永远不会变的。只有当你静下来的时候，才能感受到本性的存在；你在烦恼的时候，找不到你的本性；你在欲望膨胀的时候，丢失了本性和佛性。所以只有寂静才能不动。</vt:lpstr>
      <vt:lpstr>     如如不动，感而遂通。师父举个例子，我们把眼睛、注意力放在某一个物体上，这个物体我们就会看得非常明白，看得非常清楚。耳朵也是感而遂通，也就是说实际上你用心，你想听谁就能听到谁说话，你的眼睛想看谁，你就能看到谁。举个简单例子，过去我们要看一个人很不容易，现在容易吗？现在你想看谁，只要上网，什么都看得到；你想念谁了，只要打开Internet（互联网），马上就能够看见。这个不就是感而遂通吗？我们耳朵能够想听谁的话就听谁的话。“我今天不想听你讲话，很讨厌，我不听。我想听师父讲课，我就听师父讲课”，你就能锁定听谁的声音。实际上就是告</vt:lpstr>
      <vt:lpstr>诉我们，当我们用内心关注某一件事情的时候，只要用心和诚意达到一定的程度，就会有一种感知的能力。这就是为什么只要心诚，则灵。我们今天跪在菩萨面前，只要诚心诚意，就能够有感知菩萨知道我们在求他的那种能力，我们就能懂得感而遂通。大家明白师父讲的意思吗？就是当你对某件事情感觉到了，你自己的精神和精力全部参与、注意力全部用在对某一件事物判断的时候，自己的敏感性就来了。举个例子，你对他从来没有防备的时候，你没有敏感力的。今天别人告诉你“你今天当心，他会在很多人面前讲你的，所以你今天千万不要得罪他。你讲话稍微有一句话得罪他，他就当</vt:lpstr>
      <vt:lpstr>着人家面马上骂你。”这时你到party（聚会）上就会特别当心，怕惹怒他，所以讲话都不敢跟他讲。你是不是有这种感觉来了？这就是师父告诉你们，一个人只有寂静才能发现宝贝，一个人只有精力都贯注在某一点上，你才能求得菩萨对你的慈悲关怀，你能感受到。      师父在法会上曾经讲过一个小故事，说有一个父亲在上班之前，上班已经来不及了，他为了找手表，找来找去找不到，在发脾气，在乱摔东西。儿子被他吓得坐在边上声音都没有。最后孩子说：“爸爸，手表在这里。”爸爸这个地方刚刚找过的，觉得奇怪，一</vt:lpstr>
      <vt:lpstr>件衣服压着，这孩子怎么知道的呢？爸爸说：“孩子，你是怎么知道手表在这里的？”孩子说：“爸爸，我一直没有讲话，我很安静地坐在这里，所以我才听到秒针走动的声音。”这就是告诉我们，一个人静能生慧，安静才能发现自己内心的活动。你的内心在想什么，有时候你根本控制不住；只有安静下来，才能知道自己在想什么。有时候安静下来，觉得“我怎么会这么想的？我怎么这么乱想？我怎么把人家想成这样？”自己都会惭愧，因为智慧来了。所以验证佛法，只有靠寂静，只有靠如如不动，你才能感受到佛法的存在。安静的人能看到佛，安静的人能感受到佛在他的心里，能感受到本</vt:lpstr>
      <vt:lpstr>性中的智慧。为什么静能生慧——寂静能生出智慧？为什么要寂灭呢？实际上寂灭就是涅槃，彻悟真理。然后在传统的佛法中寂然不动，如如不动，就是涅槃，就是一种智慧，就是境界的提升，是一个道理。      师父再跟大家讲，寂灭了（这个人如果寂灭了，没了；所喜欢的房子如果没有了，寂灭了），当然心就如如不动。比方说你本来牵挂这个房子，最后房子没了，被家里人卖掉了，那你也就放下这颗心了；你很牵挂这个人，人家最后告诉你，这个同学你牵挂他一辈子了，这个同学已经走了，你是不是如如不动，放下了？你就寂</vt:lpstr>
      <vt:lpstr>然不动了，他寂灭了。佛教就是告诉我们，人到最后都会寂灭的，都会没有的，你为什么现在要罣碍呢？你的钱会用完，你的房子终有一天不是你的，你的身体也不是你的，你所拥有的一切都会寂灭，那你为什么要罣在你的心中呢？所以佛教讲到后来，它的智慧之谛就是在于“我本来就应该寂灭的，我不应该动这个心，因为我本来的心就应该如如不动，不管他是房子还是人，对我来讲要如如不动”，就犹如本初的觉醒。所以不能因为某一件事、物和人，我们来唤起自己那种欲望的心，知道一切都是苦空无常。师父举个简单例子，当你刚刚五岁懂点事情的时候，有个人告诉你说：“你来的</vt:lpstr>
      <vt:lpstr>时候什么都没有，你现在还要什么？”可能这孩子就想：“是啊，我什么都没有的。”等到他一辈子拥有了房子、汽车、妻子、孩子……一切的时候，他就放不下了。      所以要懂得寂灭的道理，也就是说归元——归到零。所以为什么叫“元旦”？是一个重新开始，元——归元。这就是告诉我们，你只要有这颗寂静的心，你实际上看见这世界上人物、事物没有一样在变化，还是如如不动的。举个简单例子，今天结过婚的男士，你只要今天坐在下面听课了，你说你太太在家里，你没有罣碍；那么想象一下，你如果在二十年前、三十年前一个人的时候，没有这</vt:lpstr>
      <vt:lpstr>个家的时候，你今天坐在这里是不是一个人？是不是跟三十年前是一样的？你没有动，没有变化。那么再往前想，你生出来的时候是一个人，死的时候也没有人陪你一起走，是不是一对一？是不是从原始到终结都是一？所以叫归元。      所以师父跟大家讲了这些，你把寂静的心从小带出来，最后走了，你的心归于寂静，还是那颗心。这就像有一首歌曲里讲的“我还是原来的我”，你没有什么损失，等你走的时候，一个人走的时候，你损失什么了？这个世界还是照样早上太阳升起，晚上太阳落山。我们人也是这样，因为寂灭不是一个定死的东西，它灭了还会</vt:lpstr>
      <vt:lpstr>再有，有了还会再灭。佛陀在唯识论中就是告诉我们，人的心是变化的，今天拥有的会变化。所以你要用自己如如不动的心去识别它、去理解它，知道它是如如不动的，到了最后还是归元，这样你的心就不会有贪心，不会有恨心，不会有愚痴心，你就有一种超越时空的感觉了。      可能你们没有这种感觉，师父给你们解释一下。两个人打官司打了五年，每一次想到这官司就难受，一直没有解决这个难事。怎么办呢？没有超越时空感。“再打下去也不一定能打赢，算了，跟</vt:lpstr>
      <vt:lpstr>他讲吧。大家这个事情解决就算了，不要再打官司了。”这个时候对方同意了，大家都疲惫了，一下子解决了这个问题之后，是不是感觉时空缩短了？所以有时候夫妻两个人打官司，法庭上不见，都派律师，一直不见，不跟你谈，不跟你见面，觉得两个人隔得很远，有时间和空间的距离；然而，当一旦想通了，不能再这么下去了，打个电话，“哎，我们出来谈一下好吧？”他也想谈，两个人把事情讲讲清楚，是不是缩短了时空？是不是马上就两个人在一起了？所以拥有了感应，超越了时空。</vt:lpstr>
      <vt:lpstr>     这就是佛教界说，你在外缘和内缘的一感觉、一动——一个感，才会有一个觉悟；没有一个感悟，哪来一个觉悟？对某一件事情的发生产生了一种感，就是感觉，才会有觉悟。所以，我们人活在这个世界上，佛经经常叫我们返归于体——本体。我们的思维、想象都离开本体了。我们的本体是我们的佛性。人有时候吵架的时候不像一个人，人在痛苦的时候也不像一个人，因为他离开了本性，本性是他的佛性。佛陀说“众生皆具佛性”,现在没有佛性了，所以才会打架，像动物一样地打，像动物一样地骂，离开了我们原始的本性。</vt:lpstr>
      <vt:lpstr>     所以任何人做什么事情，实际上都要懂得：“我今天做这件事情，到了最后会回归到我自己的本体当中。”就是今天骂别人，最后人家会骂你，还是回到你身上；你今天打别人，人家会找人打你；你今天搞别人，别人一定会搞你；你今天在别人面前讲别人不好，别人也会在他的面前讲你不好。这就回到你的本性，回到你的本身、本体。你们想想看，人一生是不是这样？搞，搞到最后呢？什么都没有，失去。一个人从幼儿时代出生，经过了一生，最后进入老年时代，还是一个人。一个人孤零零地来到这个世界，最后孤零零地一个人离开，你们告诉我是不是就是回归本体，回归你的本性，寂</vt:lpstr>
      <vt:lpstr>静消失。到了老年，安安静静躺在床上，无声无息地这个人就消失了；那么再投胎，再从他小时候开始，这个灵魂没有改变，他的心在寂静，然后再慢慢地再重始——重新开始。而改变的就是你所看到的你的身体。实际上很多人说“我改变了”，改变就是你的空性在改变，你的本体没有改变，如如不动。所以很多人说：“哎呀，我怎么不认识自己了？”对了，因为你的外尘太多了，你的业障太重了，所以你改变不了自己，把自己的本性都改变了，不像原来的人了。只要把你外尘改变，毛病改变，那么你还是如如不动的本性在。</vt:lpstr>
      <vt:lpstr>     灵魂的感觉，在人的身体上永远起着作用，所以一个人只要有灵魂，他就会有感觉。人家说你的魂不在了，你这个人没感觉了。“你怎么连这个都不懂啊？”“哎呀，真的，我忘记了。”你丢失了。佛教比喻我们的本性像海水，被外面境界的风一吹，我们的本性就起波浪了，这就是“感而遂通”。因为你感受到外面环境的变化，使你慢慢才感受到：第一，你心灵本性的存在；第二，你会随波逐澜。但是本性你还是看得到。如果没有风，就不会有浪，那么当你寂静如初的时候，心又回到平静的海洋。所以菩萨就是叫我们如如不动，为什么要起风，为什么有浪？就是你的心在动。我们人的思维情绪一样，如果我们人本来没有多想，</vt:lpstr>
      <vt:lpstr>但是环境影响了，我们就会想得很多。举个简单例子，本来你跟这个人关系一直很好，只要有一个人告诉你他在外面讲过你不好，你的心就开始起波浪了，你就不能跟他很好地用语言、思维和行为来感化他，来帮助他。这就是你的心受到了环境的影响而在动了，你就会产生很多负能量的东西。同样，你听到别人说这个同事对你好得不得了，偷偷地为你在祈祷，为你在干吗，你就会心中产生正能量，这也是一种波浪。但是人间的一切波浪最后都趋于平静，像宁静的大海一样。人的思维情绪安静下来之后，他的思绪会平静。这个人在吵架的时候，他是不理智的；等到他不吵架的时候，他平静了，然后他的喜怒哀乐就会寂然不动。</vt:lpstr>
      <vt:lpstr>【思考】      如理理解“心物一元”如如不动，感而遂通。      如何理解静能生慧。寂灭就是涅槃，彻悟真理。  【佛学常识】      如如不动     感而遂通，寂然不动      心物一元     静能生慧      寂灭     智慧之谛     归元</vt:lpstr>
      <vt:lpstr>【记诵】      在修心中最重要的，要修纲领。要如如不动。“感而遂通，寂然不动”，“心物一元”生命的自性和本性，它是寂然不变的，是如如不动的。      如如不动，感而遂通。      静能生慧，验证佛法，只有靠寂静，只有靠如如不动，你才能感受到佛法的存在。寂灭就是涅槃，彻悟真理。然后在传统的佛法中寂然不动，如如不动，就是涅槃，就是一种智慧，就是境界的提升，是一个道理。      你在外缘和内缘的一感觉、一动——一个感，才会有一个觉悟；返归于体——本体。本体是我们的佛性。只要把你外尘改变，毛病改变，那么你还是如如不动的本性在。</vt:lpstr>
      <vt:lpstr>      反复地锻炼才能坚定你坚强的意识。菩萨怎么会成金刚的？百炼成刚。“炼”就是练就你的心力，不被外境所困扰——无论外面再怎样，你都不改变，这就是心力。为什么有些人碰到事情就变，而有些人如如不动，这就是一个人内心的力量。       坚持念经，会有心力；坚持自己的理念，会有恒心。坚持不下去的人因为自己的理念不够坚定，所以才经常会恍恍惚惚。</vt:lpstr>
      <vt:lpstr>有时候很恨自己，就是因为不够坚强，经常变来变去，心有所动，心随境转。心随境转的人，不能战胜自己。不管外境怎么变，你还是做你的工作，这就相当于你在工作单位人家把你调到其他任何部门你都好好工作一样，不会因为部门变了，你就工作不努力了，其实都是一样的。      什么叫意志？“意”是从你的意念中来的；“志”就是你的志气，你对某件事情的坚持，就会有志气。意念决定你的意志，意志锻炼你的意念。</vt:lpstr>
      <vt:lpstr>意志可以让你的意念更加坚强，意念就是念头。一念善升天，一念恶下地狱，所以要管住自己的念头，要靠自己坚强的意志，这就是最重要的。       人生虚幻一场梦，      心转境转心如盲。      意志坚强心念空，      心如金刚无所动。</vt:lpstr>
      <vt:lpstr>     本次共修如有不如理不如法的地方，请南无释迦牟尼佛，南无观世音菩萨，恩师盧軍宏臺長，龙天护法慈悲原谅，给我们智慧。加持我们正信正念、如理如法的修心修行，破一品无明，证一分法身！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点滴心度</cp:lastModifiedBy>
  <cp:revision>138</cp:revision>
  <dcterms:created xsi:type="dcterms:W3CDTF">2019-06-19T02:08:00Z</dcterms:created>
  <dcterms:modified xsi:type="dcterms:W3CDTF">2022-08-20T21:59:00Z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1033-11.2.0.11254</vt:lpwstr>
  </property>
  <property fmtid="{D5CDD505-2E9C-101B-9397-08002B2CF9AE}" pid="3" name="ICV">
    <vt:lpwstr>6C96D30EF96243E79C0205C6D1E7763F</vt:lpwstr>
  </property>
</Properties>
</file>