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Override1.xml" ContentType="application/vnd.openxmlformats-officedocument.themeOverride+xml"/>
  <Override PartName="/ppt/theme/themeOverride10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theme/themeOverride8.xml" ContentType="application/vnd.openxmlformats-officedocument.themeOverride+xml"/>
  <Override PartName="/ppt/theme/themeOverride9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286" r:id="rId9"/>
    <p:sldId id="287" r:id="rId10"/>
    <p:sldId id="288" r:id="rId11"/>
    <p:sldId id="289" r:id="rId12"/>
    <p:sldId id="290" r:id="rId13"/>
    <p:sldId id="291" r:id="rId14"/>
    <p:sldId id="292" r:id="rId15"/>
    <p:sldId id="293" r:id="rId16"/>
    <p:sldId id="294" r:id="rId17"/>
    <p:sldId id="266" r:id="rId18"/>
    <p:sldId id="284" r:id="rId19"/>
    <p:sldId id="263" r:id="rId20"/>
    <p:sldId id="295" r:id="rId21"/>
    <p:sldId id="296" r:id="rId22"/>
    <p:sldId id="297" r:id="rId23"/>
    <p:sldId id="298" r:id="rId24"/>
    <p:sldId id="299" r:id="rId25"/>
    <p:sldId id="300" r:id="rId26"/>
    <p:sldId id="301" r:id="rId27"/>
    <p:sldId id="302" r:id="rId28"/>
    <p:sldId id="303" r:id="rId29"/>
    <p:sldId id="304" r:id="rId30"/>
    <p:sldId id="305" r:id="rId31"/>
    <p:sldId id="306" r:id="rId32"/>
    <p:sldId id="280" r:id="rId33"/>
    <p:sldId id="283" r:id="rId34"/>
    <p:sldId id="281" r:id="rId35"/>
    <p:sldId id="307" r:id="rId36"/>
    <p:sldId id="308" r:id="rId37"/>
    <p:sldId id="309" r:id="rId38"/>
    <p:sldId id="262" r:id="rId39"/>
  </p:sldIdLst>
  <p:sldSz cx="12192000" cy="6858000"/>
  <p:notesSz cx="6858000" cy="9144000"/>
  <p:embeddedFontLst>
    <p:embeddedFont>
      <p:font typeface="Microsoft YaHei" panose="020B0503020204020204" pitchFamily="34" charset="-122"/>
      <p:regular r:id="rId43"/>
    </p:embeddedFont>
    <p:embeddedFont>
      <p:font typeface="KaiTi" panose="02010609060101010101" charset="-122"/>
      <p:regular r:id="rId44"/>
    </p:embeddedFont>
    <p:embeddedFont>
      <p:font typeface="可可唯自强者强" panose="020B0503020204020204" charset="-128"/>
      <p:regular r:id="rId45"/>
    </p:embeddedFont>
    <p:embeddedFont>
      <p:font typeface="SimHei" panose="02010609060101010101" charset="-122"/>
      <p:regular r:id="rId46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9D9D9"/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99" d="100"/>
          <a:sy n="99" d="100"/>
        </p:scale>
        <p:origin x="84" y="582"/>
      </p:cViewPr>
      <p:guideLst>
        <p:guide orient="horz" pos="2131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6" Type="http://schemas.openxmlformats.org/officeDocument/2006/relationships/font" Target="fonts/font4.fntdata"/><Relationship Id="rId45" Type="http://schemas.openxmlformats.org/officeDocument/2006/relationships/font" Target="fonts/font3.fntdata"/><Relationship Id="rId44" Type="http://schemas.openxmlformats.org/officeDocument/2006/relationships/font" Target="fonts/font2.fntdata"/><Relationship Id="rId43" Type="http://schemas.openxmlformats.org/officeDocument/2006/relationships/font" Target="fonts/font1.fntdata"/><Relationship Id="rId42" Type="http://schemas.openxmlformats.org/officeDocument/2006/relationships/tableStyles" Target="tableStyles.xml"/><Relationship Id="rId41" Type="http://schemas.openxmlformats.org/officeDocument/2006/relationships/viewProps" Target="viewProps.xml"/><Relationship Id="rId40" Type="http://schemas.openxmlformats.org/officeDocument/2006/relationships/presProps" Target="presProps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330" y="1555115"/>
            <a:ext cx="5233035" cy="4608195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  <a:endParaRPr dirty="0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9" Type="http://schemas.openxmlformats.org/officeDocument/2006/relationships/theme" Target="../theme/theme1.xml"/><Relationship Id="rId18" Type="http://schemas.openxmlformats.org/officeDocument/2006/relationships/tags" Target="../tags/tag62.xml"/><Relationship Id="rId17" Type="http://schemas.openxmlformats.org/officeDocument/2006/relationships/tags" Target="../tags/tag61.xml"/><Relationship Id="rId16" Type="http://schemas.openxmlformats.org/officeDocument/2006/relationships/tags" Target="../tags/tag60.xml"/><Relationship Id="rId15" Type="http://schemas.openxmlformats.org/officeDocument/2006/relationships/tags" Target="../tags/tag59.xml"/><Relationship Id="rId14" Type="http://schemas.openxmlformats.org/officeDocument/2006/relationships/tags" Target="../tags/tag58.xml"/><Relationship Id="rId13" Type="http://schemas.openxmlformats.org/officeDocument/2006/relationships/tags" Target="../tags/tag57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8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Microsoft YaHei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Microsoft YaHei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Microsoft YaHei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Microsoft YaHei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Microsoft YaHei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Microsoft YaHei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63.xml"/><Relationship Id="rId3" Type="http://schemas.openxmlformats.org/officeDocument/2006/relationships/image" Target="../media/image2.png"/><Relationship Id="rId2" Type="http://schemas.microsoft.com/office/2007/relationships/media" Target="../media/media1.mp3"/><Relationship Id="rId1" Type="http://schemas.openxmlformats.org/officeDocument/2006/relationships/audio" Target="../media/media1.mp3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hemeOverride" Target="../theme/themeOverride5.xml"/><Relationship Id="rId2" Type="http://schemas.openxmlformats.org/officeDocument/2006/relationships/tags" Target="../tags/tag72.xml"/><Relationship Id="rId1" Type="http://schemas.openxmlformats.org/officeDocument/2006/relationships/image" Target="../media/image1.jpe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hemeOverride" Target="../theme/themeOverride6.xml"/><Relationship Id="rId2" Type="http://schemas.openxmlformats.org/officeDocument/2006/relationships/tags" Target="../tags/tag73.xml"/><Relationship Id="rId1" Type="http://schemas.openxmlformats.org/officeDocument/2006/relationships/image" Target="../media/image1.jpe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hemeOverride" Target="../theme/themeOverride7.xml"/><Relationship Id="rId2" Type="http://schemas.openxmlformats.org/officeDocument/2006/relationships/tags" Target="../tags/tag74.xml"/><Relationship Id="rId1" Type="http://schemas.openxmlformats.org/officeDocument/2006/relationships/image" Target="../media/image1.jpe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hemeOverride" Target="../theme/themeOverride8.xml"/><Relationship Id="rId2" Type="http://schemas.openxmlformats.org/officeDocument/2006/relationships/tags" Target="../tags/tag75.xml"/><Relationship Id="rId1" Type="http://schemas.openxmlformats.org/officeDocument/2006/relationships/image" Target="../media/image1.jpe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hemeOverride" Target="../theme/themeOverride9.xml"/><Relationship Id="rId2" Type="http://schemas.openxmlformats.org/officeDocument/2006/relationships/tags" Target="../tags/tag76.xml"/><Relationship Id="rId1" Type="http://schemas.openxmlformats.org/officeDocument/2006/relationships/image" Target="../media/image1.jpe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hemeOverride" Target="../theme/themeOverride10.xml"/><Relationship Id="rId2" Type="http://schemas.openxmlformats.org/officeDocument/2006/relationships/tags" Target="../tags/tag77.xml"/><Relationship Id="rId1" Type="http://schemas.openxmlformats.org/officeDocument/2006/relationships/image" Target="../media/image1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7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79.xml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80.xml"/><Relationship Id="rId4" Type="http://schemas.openxmlformats.org/officeDocument/2006/relationships/image" Target="../media/image2.png"/><Relationship Id="rId3" Type="http://schemas.microsoft.com/office/2007/relationships/media" Target="../media/media2.mp3"/><Relationship Id="rId2" Type="http://schemas.openxmlformats.org/officeDocument/2006/relationships/audio" Target="../media/media2.mp3"/><Relationship Id="rId1" Type="http://schemas.openxmlformats.org/officeDocument/2006/relationships/image" Target="../media/image3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1.xml"/><Relationship Id="rId1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6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2.xml"/><Relationship Id="rId1" Type="http://schemas.openxmlformats.org/officeDocument/2006/relationships/image" Target="../media/image3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3.xml"/><Relationship Id="rId1" Type="http://schemas.openxmlformats.org/officeDocument/2006/relationships/image" Target="../media/image3.jpeg"/></Relationships>
</file>

<file path=ppt/slides/_rels/slide2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84.xml"/><Relationship Id="rId4" Type="http://schemas.openxmlformats.org/officeDocument/2006/relationships/image" Target="../media/image2.png"/><Relationship Id="rId3" Type="http://schemas.microsoft.com/office/2007/relationships/media" Target="../media/media3.mp3"/><Relationship Id="rId2" Type="http://schemas.openxmlformats.org/officeDocument/2006/relationships/audio" Target="../media/media3.mp3"/><Relationship Id="rId1" Type="http://schemas.openxmlformats.org/officeDocument/2006/relationships/image" Target="../media/image3.jpeg"/></Relationships>
</file>

<file path=ppt/slides/_rels/slide2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85.xml"/><Relationship Id="rId4" Type="http://schemas.openxmlformats.org/officeDocument/2006/relationships/image" Target="../media/image2.png"/><Relationship Id="rId3" Type="http://schemas.microsoft.com/office/2007/relationships/media" Target="../media/media4.mp3"/><Relationship Id="rId2" Type="http://schemas.openxmlformats.org/officeDocument/2006/relationships/audio" Target="../media/media4.mp3"/><Relationship Id="rId1" Type="http://schemas.openxmlformats.org/officeDocument/2006/relationships/image" Target="../media/image3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6.xml"/><Relationship Id="rId1" Type="http://schemas.openxmlformats.org/officeDocument/2006/relationships/image" Target="../media/image3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87.xml"/></Relationships>
</file>

<file path=ppt/slides/_rels/slide2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88.xml"/><Relationship Id="rId4" Type="http://schemas.openxmlformats.org/officeDocument/2006/relationships/image" Target="../media/image2.png"/><Relationship Id="rId3" Type="http://schemas.microsoft.com/office/2007/relationships/media" Target="../media/media5.mp3"/><Relationship Id="rId2" Type="http://schemas.openxmlformats.org/officeDocument/2006/relationships/audio" Target="../media/media5.mp3"/><Relationship Id="rId1" Type="http://schemas.openxmlformats.org/officeDocument/2006/relationships/image" Target="../media/image3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9.xml"/><Relationship Id="rId1" Type="http://schemas.openxmlformats.org/officeDocument/2006/relationships/image" Target="../media/image3.jpeg"/></Relationships>
</file>

<file path=ppt/slides/_rels/slide2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90.xml"/><Relationship Id="rId4" Type="http://schemas.openxmlformats.org/officeDocument/2006/relationships/image" Target="../media/image2.png"/><Relationship Id="rId3" Type="http://schemas.microsoft.com/office/2007/relationships/media" Target="../media/media6.mp3"/><Relationship Id="rId2" Type="http://schemas.openxmlformats.org/officeDocument/2006/relationships/audio" Target="../media/media6.mp3"/><Relationship Id="rId1" Type="http://schemas.openxmlformats.org/officeDocument/2006/relationships/image" Target="../media/image3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91.xml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65.xml"/></Relationships>
</file>

<file path=ppt/slides/_rels/slide3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92.xml"/><Relationship Id="rId4" Type="http://schemas.openxmlformats.org/officeDocument/2006/relationships/image" Target="../media/image2.png"/><Relationship Id="rId3" Type="http://schemas.microsoft.com/office/2007/relationships/media" Target="../media/media7.mp3"/><Relationship Id="rId2" Type="http://schemas.openxmlformats.org/officeDocument/2006/relationships/audio" Target="../media/media7.mp3"/><Relationship Id="rId1" Type="http://schemas.openxmlformats.org/officeDocument/2006/relationships/image" Target="../media/image3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9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9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95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96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9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98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9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6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67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hemeOverride" Target="../theme/themeOverride1.xml"/><Relationship Id="rId2" Type="http://schemas.openxmlformats.org/officeDocument/2006/relationships/tags" Target="../tags/tag68.xml"/><Relationship Id="rId1" Type="http://schemas.openxmlformats.org/officeDocument/2006/relationships/image" Target="../media/image1.jpe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hemeOverride" Target="../theme/themeOverride2.xml"/><Relationship Id="rId2" Type="http://schemas.openxmlformats.org/officeDocument/2006/relationships/tags" Target="../tags/tag69.xml"/><Relationship Id="rId1" Type="http://schemas.openxmlformats.org/officeDocument/2006/relationships/image" Target="../media/image1.jpe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hemeOverride" Target="../theme/themeOverride3.xml"/><Relationship Id="rId2" Type="http://schemas.openxmlformats.org/officeDocument/2006/relationships/tags" Target="../tags/tag70.xml"/><Relationship Id="rId1" Type="http://schemas.openxmlformats.org/officeDocument/2006/relationships/image" Target="../media/image1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hemeOverride" Target="../theme/themeOverride4.xml"/><Relationship Id="rId2" Type="http://schemas.openxmlformats.org/officeDocument/2006/relationships/tags" Target="../tags/tag71.xml"/><Relationship Id="rId1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>
            <a:spLocks noGrp="1"/>
          </p:cNvSpPr>
          <p:nvPr/>
        </p:nvSpPr>
        <p:spPr>
          <a:xfrm>
            <a:off x="541020" y="-29845"/>
            <a:ext cx="11295380" cy="691769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ctr"/>
            <a:r>
              <a:rPr lang="zh-CN" altLang="en-US" sz="32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感恩南无释迦牟尼佛（三称）</a:t>
            </a:r>
            <a:endParaRPr lang="zh-CN" altLang="en-US" sz="320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ctr"/>
            <a:endParaRPr lang="zh-CN" altLang="en-US" sz="320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ctr"/>
            <a:r>
              <a:rPr lang="zh-CN" altLang="en-US" sz="32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感恩南无大慈大悲救苦救难广大灵感观世音菩萨摩诃萨（三称）</a:t>
            </a:r>
            <a:endParaRPr lang="zh-CN" altLang="en-US" sz="320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ctr"/>
            <a:r>
              <a:rPr lang="zh-CN" altLang="en-US" sz="32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</a:t>
            </a:r>
            <a:endParaRPr lang="zh-CN" altLang="en-US" sz="320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ctr"/>
            <a:r>
              <a:rPr lang="zh-CN" altLang="en-US" sz="32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感恩师父盧軍宏臺長（一称）</a:t>
            </a:r>
            <a:endParaRPr lang="zh-CN" altLang="en-US" sz="320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ctr"/>
            <a:r>
              <a:rPr lang="zh-CN" altLang="en-US" sz="32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</a:t>
            </a:r>
            <a:endParaRPr lang="zh-CN" altLang="en-US" sz="320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ctr"/>
            <a:r>
              <a:rPr lang="zh-CN" altLang="en-US" sz="32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给自己念三遍心经</a:t>
            </a:r>
            <a:endParaRPr lang="zh-CN" altLang="en-US" sz="320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ctr"/>
            <a:r>
              <a:rPr lang="zh-CN" altLang="en-US" sz="32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请南无大慈大悲救苦救难广大灵感观世音菩萨慈悲，加持我XX正信正念，如理如法，修心修行，增上智慧。</a:t>
            </a:r>
            <a:endParaRPr lang="zh-CN" altLang="en-US" sz="320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</p:txBody>
      </p:sp>
      <p:pic>
        <p:nvPicPr>
          <p:cNvPr id="2" name="观世音菩萨圣号（东方台博客下载）">
            <a:hlinkClick r:id="" action="ppaction://media"/>
          </p:cNvPr>
          <p:cNvPicPr/>
          <p:nvPr>
            <a:audi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102235" y="6300470"/>
            <a:ext cx="512445" cy="45720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91918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90000">
                <p:cTn id="7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/>
        </p:nvSpPr>
        <p:spPr>
          <a:xfrm>
            <a:off x="349250" y="334645"/>
            <a:ext cx="11540490" cy="593407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en-US" sz="2700" b="0">
                <a:solidFill>
                  <a:schemeClr val="tx1"/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这些都是菩萨教我们怎样做人啊，</a:t>
            </a:r>
            <a:r>
              <a:rPr lang="en-US" sz="2700">
                <a:solidFill>
                  <a:schemeClr val="accent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人成即佛成。</a:t>
            </a:r>
            <a:r>
              <a:rPr lang="en-US" sz="2700" b="0">
                <a:solidFill>
                  <a:schemeClr val="tx1"/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你做人像菩萨了，你不就是菩萨吗？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平气，就是心平气和。</a:t>
            </a:r>
            <a:endParaRPr sz="2700">
              <a:solidFill>
                <a:schemeClr val="accent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  <a:sym typeface="可可唯自强者强" panose="020B0503020204020204" charset="-128"/>
            </a:endParaRPr>
          </a:p>
          <a:p>
            <a:pPr algn="just">
              <a:lnSpc>
                <a:spcPct val="150000"/>
              </a:lnSpc>
            </a:pPr>
            <a:r>
              <a:rPr lang="en-US" sz="2700">
                <a:solidFill>
                  <a:schemeClr val="accent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    </a:t>
            </a:r>
            <a:r>
              <a:rPr lang="en-US" sz="2700">
                <a:solidFill>
                  <a:schemeClr val="accent4">
                    <a:lumMod val="50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第六，戒夸张以集事。</a:t>
            </a:r>
            <a:r>
              <a:rPr lang="en-US" sz="2700" b="0">
                <a:solidFill>
                  <a:schemeClr val="tx1"/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一个人吹牛就叫夸张。明明一点点事情，他把它说成好大，也称为夸大。人活在世界上不要夸张。师父在电台里救人很低调。但是很多听众憋不住了，就叫师父菩萨。师父叫自己“卢臺長”。</a:t>
            </a:r>
            <a:r>
              <a:rPr lang="en-US" sz="2700">
                <a:solidFill>
                  <a:schemeClr val="accent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活在人间就把自己在人间的法号拿出来，跟人家是平等的。</a:t>
            </a:r>
            <a:r>
              <a:rPr lang="en-US" sz="2700" b="0">
                <a:solidFill>
                  <a:schemeClr val="tx1"/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如果你们叫师父活菩萨，师父就和你们不平等了，师父自己就很难过。因为你们拉开了和师父的距离和境界。那天在圣诞晚会上，一位佛友坐在师父边上说，“卢臺長也吃饭啊？”她就觉</a:t>
            </a:r>
            <a:endParaRPr lang="en-US" sz="2700" b="0">
              <a:solidFill>
                <a:schemeClr val="tx1"/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0" y="6336000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三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十八篇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原文</a:t>
            </a:r>
            <a:endParaRPr lang="zh-CN" altLang="en-US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</p:spTree>
    <p:custDataLst>
      <p:tags r:id="rId2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/>
        </p:nvSpPr>
        <p:spPr>
          <a:xfrm>
            <a:off x="349250" y="334645"/>
            <a:ext cx="11540490" cy="593407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en-US" sz="2700" b="0">
                <a:solidFill>
                  <a:schemeClr val="tx1"/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得奇怪，菩萨怎么也会吃饭啊？不能神话。做人不要把自己夸张。因为</a:t>
            </a:r>
            <a:r>
              <a:rPr lang="en-US" sz="2700">
                <a:solidFill>
                  <a:schemeClr val="accent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你是在用灵魂、是用菩萨的智慧在救人，</a:t>
            </a:r>
            <a:r>
              <a:rPr lang="en-US" sz="2700" b="0">
                <a:solidFill>
                  <a:schemeClr val="tx1"/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你肉体展示的东西不一定跟菩萨一样。但是</a:t>
            </a:r>
            <a:r>
              <a:rPr lang="en-US" sz="2700">
                <a:solidFill>
                  <a:schemeClr val="accent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在说法的时候、在救人的时候，绝对是个真菩萨。</a:t>
            </a:r>
            <a:r>
              <a:rPr lang="en-US" sz="2700" b="0">
                <a:solidFill>
                  <a:schemeClr val="tx1"/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你平时可以稍微讲点笑话。师父昨天在走路时还随缘救了一个人，讲得他服服帖帖，呆在那儿了。这就是</a:t>
            </a:r>
            <a:r>
              <a:rPr lang="en-US" sz="2700">
                <a:solidFill>
                  <a:schemeClr val="tx1"/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走到哪里，救人救到哪里，要用各种各样的方法救人。</a:t>
            </a:r>
            <a:r>
              <a:rPr lang="en-US" sz="2700" b="0">
                <a:solidFill>
                  <a:schemeClr val="tx1"/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明白了吗？来见师父的人是什么样，师父就说什么话。不要居高临下，要以集事。</a:t>
            </a:r>
            <a:r>
              <a:rPr lang="en-US" sz="2700">
                <a:solidFill>
                  <a:schemeClr val="accent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以集事就是说任何事情都是大家一起来把它做好。任何事情都是靠着大家的力量，</a:t>
            </a:r>
            <a:r>
              <a:rPr lang="en-US" sz="2700" b="0">
                <a:solidFill>
                  <a:schemeClr val="tx1"/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你会错吗？如果你一个人做，你就有可能犯错。集思广益啊。这些</a:t>
            </a:r>
            <a:endParaRPr lang="en-US" sz="2700" b="0">
              <a:solidFill>
                <a:schemeClr val="tx1"/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0" y="6336000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三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十八篇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原文</a:t>
            </a:r>
            <a:endParaRPr lang="zh-CN" altLang="en-US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</p:spTree>
    <p:custDataLst>
      <p:tags r:id="rId2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/>
        </p:nvSpPr>
        <p:spPr>
          <a:xfrm>
            <a:off x="349250" y="334645"/>
            <a:ext cx="11540490" cy="593407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en-US" sz="2700" b="0">
                <a:solidFill>
                  <a:schemeClr val="tx1"/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精辟的语言是把佛法转化成白话来救度众生的，你们要好好学啊。</a:t>
            </a:r>
            <a:endParaRPr lang="en-US" sz="2700" b="0">
              <a:solidFill>
                <a:schemeClr val="tx1"/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  <a:sym typeface="可可唯自强者强" panose="020B0503020204020204" charset="-128"/>
            </a:endParaRPr>
          </a:p>
          <a:p>
            <a:pPr algn="just">
              <a:lnSpc>
                <a:spcPct val="150000"/>
              </a:lnSpc>
            </a:pPr>
            <a:r>
              <a:rPr lang="en-US" sz="2700" b="0">
                <a:solidFill>
                  <a:schemeClr val="tx1"/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    </a:t>
            </a:r>
            <a:r>
              <a:rPr lang="en-US" sz="2700">
                <a:solidFill>
                  <a:schemeClr val="accent4">
                    <a:lumMod val="50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第七，崇退让以合众。</a:t>
            </a:r>
            <a:r>
              <a:rPr lang="en-US" sz="2700" b="0">
                <a:solidFill>
                  <a:schemeClr val="tx1"/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就是说人在社会上要学会退让。</a:t>
            </a:r>
            <a:r>
              <a:rPr lang="en-US" sz="2700">
                <a:solidFill>
                  <a:schemeClr val="accent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一个不懂得退让的人是不合群的，是不能和大家在一起的。</a:t>
            </a:r>
            <a:r>
              <a:rPr lang="en-US" sz="2700" b="0">
                <a:solidFill>
                  <a:schemeClr val="tx1"/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有什么可傲慢的？你看有些强国想做国际警察，想打谁就打谁，结果也经常被人打，经济衰退也是第一个，很多国家都不喜欢它。一个人也好，一个国家也好，一定要谦让。“崇”就是崇尚、尊重、推广的意思。退一步海阔天空，让一步前途无量。很多人越让，前途越好；越冲，前途越艰难。</a:t>
            </a:r>
            <a:endParaRPr lang="en-US" sz="2700" b="0">
              <a:solidFill>
                <a:schemeClr val="tx1"/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0" y="6336000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三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十八篇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原文</a:t>
            </a:r>
            <a:endParaRPr lang="zh-CN" altLang="en-US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</p:spTree>
    <p:custDataLst>
      <p:tags r:id="rId2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/>
        </p:nvSpPr>
        <p:spPr>
          <a:xfrm>
            <a:off x="349250" y="334645"/>
            <a:ext cx="11540490" cy="593407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en-US" sz="2700" b="0">
                <a:solidFill>
                  <a:schemeClr val="tx1"/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   </a:t>
            </a:r>
            <a:r>
              <a:rPr lang="en-US" sz="2700">
                <a:solidFill>
                  <a:schemeClr val="accent4">
                    <a:lumMod val="50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第八，慎诺言以全信。</a:t>
            </a:r>
            <a:r>
              <a:rPr lang="en-US" sz="2700" b="0">
                <a:solidFill>
                  <a:schemeClr val="tx1"/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就是说</a:t>
            </a:r>
            <a:r>
              <a:rPr lang="en-US" sz="2700">
                <a:solidFill>
                  <a:schemeClr val="accent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承诺要谨慎才能让人家全方位地相信你。</a:t>
            </a:r>
            <a:r>
              <a:rPr lang="en-US" sz="2700" b="0">
                <a:solidFill>
                  <a:schemeClr val="tx1"/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要想得到信任度，尽量不要去夸大，尽量不要说谎话。师父对你们的要求已经很低了，师父要你们尽量不要去吹牛，尽量不要去说谎。一句谎言需要十句谎言来弥补，而且很多人说完谎记不住自己又说出去了。所以大家要好好记住。</a:t>
            </a:r>
            <a:endParaRPr lang="en-US" sz="2700" b="0">
              <a:solidFill>
                <a:schemeClr val="tx1"/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  <a:sym typeface="可可唯自强者强" panose="020B0503020204020204" charset="-128"/>
            </a:endParaRPr>
          </a:p>
          <a:p>
            <a:pPr algn="just">
              <a:lnSpc>
                <a:spcPct val="150000"/>
              </a:lnSpc>
            </a:pPr>
            <a:r>
              <a:rPr lang="en-US" sz="2700" b="0">
                <a:solidFill>
                  <a:schemeClr val="tx1"/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   </a:t>
            </a:r>
            <a:r>
              <a:rPr lang="en-US" sz="2700">
                <a:solidFill>
                  <a:schemeClr val="accent4">
                    <a:lumMod val="50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第九，减耗费以惜福。</a:t>
            </a:r>
            <a:r>
              <a:rPr lang="en-US" sz="2700" b="0">
                <a:solidFill>
                  <a:schemeClr val="tx1"/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尽量减少你生活中的浪费和家里的耗费，要</a:t>
            </a:r>
            <a:r>
              <a:rPr lang="en-US" sz="2700">
                <a:solidFill>
                  <a:schemeClr val="accent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珍惜福气。</a:t>
            </a:r>
            <a:r>
              <a:rPr lang="en-US" sz="2700" b="0">
                <a:solidFill>
                  <a:schemeClr val="tx1"/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人道为什么可以修上天，也可以下地狱？实际上人道是个很奇怪的道，这个道就是</a:t>
            </a:r>
            <a:r>
              <a:rPr lang="en-US" sz="2700">
                <a:solidFill>
                  <a:schemeClr val="accent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借假修真的</a:t>
            </a:r>
            <a:r>
              <a:rPr lang="en-US" sz="2700" b="0">
                <a:solidFill>
                  <a:schemeClr val="tx1"/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地方。如果你在人道狂修，你也许永远不会到下面去了。如果你借用这个地方狂做坏事，你也</a:t>
            </a:r>
            <a:endParaRPr lang="en-US" sz="2700" b="0">
              <a:solidFill>
                <a:schemeClr val="tx1"/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0" y="6336000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三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十八篇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原文</a:t>
            </a:r>
            <a:endParaRPr lang="zh-CN" altLang="en-US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</p:spTree>
    <p:custDataLst>
      <p:tags r:id="rId2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/>
        </p:nvSpPr>
        <p:spPr>
          <a:xfrm>
            <a:off x="349250" y="334645"/>
            <a:ext cx="11540490" cy="593407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en-US" sz="2700" b="0">
                <a:solidFill>
                  <a:schemeClr val="tx1"/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许永远做不了人。</a:t>
            </a:r>
            <a:r>
              <a:rPr lang="en-US" sz="2700">
                <a:solidFill>
                  <a:schemeClr val="accent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人道像个中转站一样。</a:t>
            </a:r>
            <a:r>
              <a:rPr lang="en-US" sz="2700" b="0">
                <a:solidFill>
                  <a:schemeClr val="tx1"/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在电台里很多听众问师父，</a:t>
            </a:r>
            <a:r>
              <a:rPr lang="en-US" sz="2700">
                <a:solidFill>
                  <a:schemeClr val="accent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为什么只有人道才能修行？</a:t>
            </a:r>
            <a:r>
              <a:rPr lang="en-US" sz="2700" b="0">
                <a:solidFill>
                  <a:schemeClr val="tx1"/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师父没有时间回答，今天告诉你们：</a:t>
            </a:r>
            <a:r>
              <a:rPr lang="en-US" sz="2700">
                <a:solidFill>
                  <a:schemeClr val="accent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因为人道具有灵体和肉体，所以可以双修。</a:t>
            </a:r>
            <a:r>
              <a:rPr lang="en-US" sz="2700" b="0">
                <a:solidFill>
                  <a:schemeClr val="tx1"/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鬼道有肉体吗？阿修罗道有肉体吗？畜生有没有智慧本性的灵体？畜生的灵体是固定的，不是人的智慧的那种灵体，不是菩萨智慧的那种灵体，而是受过处理的像二手货似的，不是原型的灵体了。</a:t>
            </a:r>
            <a:endParaRPr lang="en-US" sz="2700" b="0">
              <a:solidFill>
                <a:schemeClr val="tx1"/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  <a:sym typeface="可可唯自强者强" panose="020B0503020204020204" charset="-128"/>
            </a:endParaRPr>
          </a:p>
          <a:p>
            <a:pPr algn="just">
              <a:lnSpc>
                <a:spcPct val="150000"/>
              </a:lnSpc>
            </a:pPr>
            <a:r>
              <a:rPr lang="en-US" sz="2700" b="0">
                <a:solidFill>
                  <a:schemeClr val="tx1"/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   </a:t>
            </a:r>
            <a:r>
              <a:rPr lang="en-US" sz="2700">
                <a:solidFill>
                  <a:schemeClr val="accent4">
                    <a:lumMod val="50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第十，存悲心以养德。</a:t>
            </a:r>
            <a:r>
              <a:rPr lang="en-US" sz="2700" b="0">
                <a:solidFill>
                  <a:schemeClr val="tx1"/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人的道德是怎么样来的？因为</a:t>
            </a:r>
            <a:r>
              <a:rPr lang="en-US" sz="2700">
                <a:solidFill>
                  <a:schemeClr val="accent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你慈悲人家、你悲愍人家，你感觉这个人苦、那个人苦，你的德性就出来了。</a:t>
            </a:r>
            <a:r>
              <a:rPr lang="en-US" sz="2700" b="0">
                <a:solidFill>
                  <a:schemeClr val="tx1"/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师父教育你们看见谁都要觉得他可怜。你觉得人人都可怜，你就养成</a:t>
            </a:r>
            <a:endParaRPr lang="en-US" sz="2700">
              <a:solidFill>
                <a:schemeClr val="accent4">
                  <a:lumMod val="50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0" y="6336000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三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十八篇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原文</a:t>
            </a:r>
            <a:endParaRPr lang="zh-CN" altLang="en-US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</p:spTree>
    <p:custDataLst>
      <p:tags r:id="rId2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/>
        </p:nvSpPr>
        <p:spPr>
          <a:xfrm>
            <a:off x="349250" y="334645"/>
            <a:ext cx="11540490" cy="342646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en-US" sz="2700" b="0">
                <a:solidFill>
                  <a:schemeClr val="tx1"/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慈悲心了，你就不恨人家了，积福德啊。什么叫养德？你的德性是养出来的。什么叫养？不是养孩子的养，是培养出来的。所以</a:t>
            </a:r>
            <a:r>
              <a:rPr lang="en-US" sz="2700">
                <a:solidFill>
                  <a:schemeClr val="accent4">
                    <a:lumMod val="50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为人慈悲是为人之天地之本。学佛修心可以保持你的这个“本”，借假修真才是真正的爱惜这个“本”。培养佛境界，坚持度众生才能让这个“本”得到清源，回归天界，共证无上正等正觉。</a:t>
            </a:r>
            <a:endParaRPr lang="en-US" sz="2700">
              <a:solidFill>
                <a:schemeClr val="accent4">
                  <a:lumMod val="50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0" y="6336000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三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十八篇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原文</a:t>
            </a:r>
            <a:endParaRPr lang="zh-CN" altLang="en-US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</p:spTree>
    <p:custDataLst>
      <p:tags r:id="rId2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5400" y="631888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  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三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十八篇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智慧法语</a:t>
            </a:r>
            <a:endParaRPr lang="zh-CN" altLang="en-US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492760" y="392430"/>
            <a:ext cx="11541760" cy="585152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zh-CN" altLang="en-US" sz="24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立身十戒。</a:t>
            </a:r>
            <a:endParaRPr lang="zh-CN" altLang="en-US" sz="240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ctr">
              <a:lnSpc>
                <a:spcPct val="150000"/>
              </a:lnSpc>
            </a:pPr>
            <a:endParaRPr lang="zh-CN" altLang="en-US" sz="240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4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第一，谨言行以寡过。</a:t>
            </a:r>
            <a:endParaRPr lang="zh-CN" altLang="en-US" sz="240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ctr">
              <a:lnSpc>
                <a:spcPct val="150000"/>
              </a:lnSpc>
            </a:pPr>
            <a:endParaRPr lang="zh-CN" altLang="en-US" sz="240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4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第二，节饮食以尊心。</a:t>
            </a:r>
            <a:endParaRPr lang="zh-CN" altLang="en-US" sz="240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ctr">
              <a:lnSpc>
                <a:spcPct val="150000"/>
              </a:lnSpc>
            </a:pPr>
            <a:endParaRPr lang="zh-CN" altLang="en-US" sz="240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4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第三，省嗜好以养心。</a:t>
            </a:r>
            <a:endParaRPr lang="zh-CN" altLang="en-US" sz="240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ctr">
              <a:lnSpc>
                <a:spcPct val="150000"/>
              </a:lnSpc>
            </a:pPr>
            <a:endParaRPr lang="zh-CN" altLang="en-US" sz="240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4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第四，耐烦劳以尽心。</a:t>
            </a:r>
            <a:endParaRPr lang="zh-CN" altLang="en-US" sz="240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ctr">
              <a:lnSpc>
                <a:spcPct val="150000"/>
              </a:lnSpc>
            </a:pPr>
            <a:endParaRPr lang="zh-CN" altLang="en-US" sz="240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4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第五，慎喜怒以平气。</a:t>
            </a:r>
            <a:endParaRPr lang="zh-CN" altLang="en-US" sz="240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5400" y="631888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  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三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十八篇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智慧法语</a:t>
            </a:r>
            <a:endParaRPr lang="zh-CN" altLang="en-US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492760" y="712470"/>
            <a:ext cx="11541760" cy="553148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 fontScale="25000"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zh-CN" altLang="en-US" sz="96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第六，戒夸张以集事。</a:t>
            </a:r>
            <a:endParaRPr lang="zh-CN" altLang="en-US" sz="960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ctr">
              <a:lnSpc>
                <a:spcPct val="150000"/>
              </a:lnSpc>
            </a:pPr>
            <a:endParaRPr lang="zh-CN" altLang="en-US" sz="960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ctr">
              <a:lnSpc>
                <a:spcPct val="150000"/>
              </a:lnSpc>
            </a:pPr>
            <a:r>
              <a:rPr lang="zh-CN" altLang="en-US" sz="96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第七，崇退让以合众。</a:t>
            </a:r>
            <a:endParaRPr lang="zh-CN" altLang="en-US" sz="960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ctr">
              <a:lnSpc>
                <a:spcPct val="150000"/>
              </a:lnSpc>
            </a:pPr>
            <a:endParaRPr lang="zh-CN" altLang="en-US" sz="960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ctr">
              <a:lnSpc>
                <a:spcPct val="150000"/>
              </a:lnSpc>
            </a:pPr>
            <a:r>
              <a:rPr lang="zh-CN" altLang="en-US" sz="96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第八，慎诺言以全信。</a:t>
            </a:r>
            <a:endParaRPr lang="zh-CN" altLang="en-US" sz="960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ctr">
              <a:lnSpc>
                <a:spcPct val="150000"/>
              </a:lnSpc>
            </a:pPr>
            <a:endParaRPr lang="zh-CN" altLang="en-US" sz="960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ctr">
              <a:lnSpc>
                <a:spcPct val="150000"/>
              </a:lnSpc>
            </a:pPr>
            <a:r>
              <a:rPr lang="zh-CN" altLang="en-US" sz="96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第九，减耗费以惜福。</a:t>
            </a:r>
            <a:endParaRPr lang="zh-CN" altLang="en-US" sz="960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ctr">
              <a:lnSpc>
                <a:spcPct val="150000"/>
              </a:lnSpc>
            </a:pPr>
            <a:endParaRPr lang="zh-CN" altLang="en-US" sz="960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ctr">
              <a:lnSpc>
                <a:spcPct val="150000"/>
              </a:lnSpc>
            </a:pPr>
            <a:r>
              <a:rPr lang="zh-CN" altLang="en-US" sz="96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第十，存悲心以养德。</a:t>
            </a:r>
            <a:endParaRPr lang="zh-CN" altLang="en-US" sz="960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Wenda20191006   48:19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93090" y="780415"/>
            <a:ext cx="11341100" cy="548195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en-US" sz="26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  </a:t>
            </a:r>
            <a:r>
              <a:rPr sz="3200">
                <a:solidFill>
                  <a:schemeClr val="accent4">
                    <a:lumMod val="50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诚信是一个人的第二张身份证；如何面对他人的言而无信</a:t>
            </a:r>
            <a:endParaRPr sz="3200">
              <a:solidFill>
                <a:schemeClr val="accent4">
                  <a:lumMod val="50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lang="en-US" sz="260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 </a:t>
            </a:r>
            <a:r>
              <a:rPr lang="en-US" sz="26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女听众：对于诚信这个问题想请师父开示。比如说，跟别人交往的过程中，对于没有学佛的人，如果他不能守自己的承诺或者言而无信，这种情况会不会有一次就会有很多次？我们发现这种情况的话，该怎么面对言而无信，是避免跟他们接触，还是不要去想这件事？</a:t>
            </a:r>
            <a:endParaRPr sz="2700" b="0"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lang="en-US"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  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答：你想一想就知道了。诚信是什么？</a:t>
            </a:r>
            <a:r>
              <a:rPr sz="270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诚信，就是你人生的价值，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一个人的诚信就等于公民的第二个身份证啊。你名字是一个身</a:t>
            </a:r>
            <a:endParaRPr sz="2700" b="0"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三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十八篇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相关玄问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  <p:pic>
        <p:nvPicPr>
          <p:cNvPr id="2" name="1.诚信是一个人的第二张身份证；如何面对他人的言而无信Wenda20191006   4819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26135" y="847725"/>
            <a:ext cx="447040" cy="463550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audio>
              <p:cMediaNode vol="90000" numSld="4">
                <p:cTn id="2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Wenda20191006   48:19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93090" y="780415"/>
            <a:ext cx="11341100" cy="548195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份证，你第二个身份证就是诚实、老实、讲信用（嗯）一个人不真诚的话谁跟你交朋友？你算人吗？骗人的人算人吗？人家讲得严格一点，你这种人骗人的，从来不讲真话，从来不做真事，你这种人没有诚信，谁跟你做生意？谁嫁给你啊？整天跟老婆吹牛，你说哪一个女人会要他？（嗯）信用就是长时间地积累信任和诚信度。信用跟诚信一样的，有诚信的人才会有信用，有信用的人才会有诚信（对）中国传统文化说：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以诚养德，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一个人有诚信的话会养你的道德；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信以立身，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有信用的人，你这个人才站得起来，人家才把你当人啊。很多人为什么人家不把他当人呢？没有信用，讲话都不算数，</a:t>
            </a:r>
            <a:endParaRPr sz="2700" b="0"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三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十八篇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相关玄问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>
            <a:spLocks noGrp="1"/>
          </p:cNvSpPr>
          <p:nvPr/>
        </p:nvSpPr>
        <p:spPr>
          <a:xfrm>
            <a:off x="561600" y="-635"/>
            <a:ext cx="11296800" cy="691769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 lnSpcReduction="20000"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ctr"/>
            <a:endParaRPr lang="zh-CN" altLang="en-US" sz="3200" b="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ctr">
              <a:lnSpc>
                <a:spcPct val="150000"/>
              </a:lnSpc>
            </a:pPr>
            <a:r>
              <a:rPr lang="zh-CN" altLang="en-US" sz="4000" b="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师父给世界佛友最后的叮咛</a:t>
            </a:r>
            <a:endParaRPr lang="zh-CN" altLang="en-US" sz="3200" b="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ctr"/>
            <a:endParaRPr lang="zh-CN" altLang="en-US" sz="3200" b="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ctr"/>
            <a:endParaRPr lang="zh-CN" altLang="en-US" sz="3200" b="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l"/>
            <a:r>
              <a:rPr lang="zh-CN" altLang="en-US" sz="3200" b="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世界佛友大家好！</a:t>
            </a:r>
            <a:endParaRPr lang="zh-CN" altLang="en-US" sz="3200" b="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3200" b="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   师父很久没有跟大家见面了，这一年时间师父很想念大家，师父心中时时挂念着每个孩子。你们都是心靈法門的火种，无论师父在哪里，师父永远在你们每个孩子的心里，观世音菩萨的慈悲永远普照着你们的心灵。师父很爱你们！希望你们坚持佛道，永不退转！ </a:t>
            </a:r>
            <a:endParaRPr lang="zh-CN" altLang="en-US" sz="3200" b="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ctr"/>
            <a:endParaRPr lang="zh-CN" altLang="en-US" sz="3200" b="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Wenda20191006   48:19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93090" y="780415"/>
            <a:ext cx="11341100" cy="548195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谁理你啊？（对）</a:t>
            </a:r>
            <a:r>
              <a:rPr sz="270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诚实的人就是内心和言行是一致的，他不虚假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（对）一个不讲诚信的人，男人女人都一样，谁愿意交？</a:t>
            </a:r>
            <a:endParaRPr sz="2700" b="0"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lang="en-US"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   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师父跟你们讲话，没有一句话我不是说真话的。我跟你们全部讲真话，你们当然就感觉到师父的诚信，所以你们才来听我的</a:t>
            </a:r>
            <a:endParaRPr sz="2700" b="0"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lang="en-US"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  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（对的对的。现实生活中，不得不跟这种不太讲诚信的人接触的话，应该怎么调整自己的心态？听过了就算了，不要往心里去可以吗？）可以的，不要去理他，少理他了（哦，在表面上也不能拆穿他？）不去拆穿了，有什么好拆穿了？他这么烂你去拆穿他干吗？你救得了吗？你拆穿他，你要开始救他（嗯，救不了）你救不了的</a:t>
            </a:r>
            <a:endParaRPr sz="2700" b="0"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三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十八篇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相关玄问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Wenda20191006   48:19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93090" y="780415"/>
            <a:ext cx="11341100" cy="115633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话，就算了，随缘了（好的）地狱有这么多的恶鬼呢，你去救啊？你救得了吗？你告诉我（救不了。好的，感恩师父开示）</a:t>
            </a:r>
            <a:endParaRPr sz="2700" b="0"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三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十八篇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相关玄问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Wenda20200911  33:33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93090" y="780415"/>
            <a:ext cx="11341100" cy="382905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en-US" sz="26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  </a:t>
            </a:r>
            <a:r>
              <a:rPr sz="3200">
                <a:solidFill>
                  <a:schemeClr val="accent4">
                    <a:lumMod val="50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梦中出家，是否要守十戒</a:t>
            </a:r>
            <a:endParaRPr sz="3200">
              <a:solidFill>
                <a:schemeClr val="accent4">
                  <a:lumMod val="50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lang="en-US" sz="260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 </a:t>
            </a:r>
            <a:r>
              <a:rPr lang="en-US" sz="26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女听众：请问师父，梦到出家了，是不是以后就要守十戒？</a:t>
            </a:r>
            <a:endParaRPr sz="2700" b="0"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lang="en-US"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  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答：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身不出家，心出家可以吗？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身不出家心出家（嗯，就许愿清修，守十戒？）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要有境界的，没境界上不去的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（好的，感恩。您帮我开示两句）乖一点。好好地，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实实在在，人间东西少一点，天上东西多一点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（感恩师父）</a:t>
            </a:r>
            <a:endParaRPr sz="2700" b="0"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三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十八篇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相关玄问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  <p:pic>
        <p:nvPicPr>
          <p:cNvPr id="2" name="2.梦中出家，是否要守十戒Wenda20200911   3333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48360" y="1053465"/>
            <a:ext cx="435610" cy="452755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audio>
              <p:cMediaNode vol="90000">
                <p:cTn id="2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7" dur="4840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shuohua20170127  01:04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93090" y="780415"/>
            <a:ext cx="11341100" cy="533654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en-US" sz="26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  </a:t>
            </a:r>
            <a:r>
              <a:rPr sz="3200">
                <a:solidFill>
                  <a:schemeClr val="accent4">
                    <a:lumMod val="50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佛陀的开示</a:t>
            </a:r>
            <a:endParaRPr sz="3200">
              <a:solidFill>
                <a:schemeClr val="accent4">
                  <a:lumMod val="50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lang="en-US" sz="260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 </a:t>
            </a:r>
            <a:r>
              <a:rPr lang="en-US" sz="26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“学佛不是简单的、一天两天的事情，学佛是长久的、持续的事情。今天你有苦难了，有求于菩萨，菩萨深知众生疾苦，有求必应，非常灵验，但人们的通病就是出尔反尔，说的不算。你们这些佛子们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一定要修戒定慧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啊，改掉这些坏习惯，学佛就是不断积累的过程，每一天都应该是一种进步。看你们的师父，精进不精进？努力不努力？这才是一个标准的学佛人啊。</a:t>
            </a:r>
            <a:endParaRPr sz="2700" b="0"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lang="en-US"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  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末法时期要以戒为师，依法不依人，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什么都一样，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要心中自信长明灯，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不断地照亮你前方的道路，不要走走停停，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修行不是简简</a:t>
            </a:r>
            <a:endParaRPr sz="2700" b="0"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三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十八篇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相关玄问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  <p:pic>
        <p:nvPicPr>
          <p:cNvPr id="2" name="3.佛陀的开示shuohua20170127  0104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64235" y="862330"/>
            <a:ext cx="441325" cy="451485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audio>
              <p:cMediaNode vol="90000" numSld="2">
                <p:cTn id="2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shuohua20170127  01:04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93090" y="780415"/>
            <a:ext cx="11341100" cy="533654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单单的法布施，要自觉自悟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啊，给别人看了一大篇，自己吸收了多少？要不断地提炼精华，哪怕一天记住一句，对于你们也是一种积累。学佛人就是看什么都要顺眼，看什么都要随缘，不要看不过眼，看不过眼那不是学佛人，那是人间是非人。搬弄是非者，必是是非之人。</a:t>
            </a:r>
            <a:endParaRPr sz="2700" b="0"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lang="en-US"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  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所以要远离是非之人，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要觉自身之觉，悟心中自性，觉中有悟，其华精微，自妙其言，智者闻风止步，愚者闻闹围观。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希望众位佛友们广发菩提之善心善念，多多弘法，帮助好你们的师父，未来之时成就佛果，其乐善乎。感恩大家。”</a:t>
            </a:r>
            <a:endParaRPr sz="2700" b="0"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三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十八篇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相关玄问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5400" y="631888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  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三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十八篇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智慧法语</a:t>
            </a:r>
            <a:endParaRPr lang="zh-CN" altLang="en-US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492760" y="712470"/>
            <a:ext cx="11541760" cy="553148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zh-CN" altLang="en-US" sz="24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为人慈悲是为人之天地之本。学佛修心可以保持你的这个“本”，借假修真才是真正的爱惜这个“本”。培养佛境界，坚持度众生才能让这个“本”得到清源，回归天界，共证无上正等正觉。</a:t>
            </a:r>
            <a:endParaRPr lang="zh-CN" altLang="en-US" sz="240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wenda20160403A  24:04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93090" y="780415"/>
            <a:ext cx="11341100" cy="533654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en-US" sz="26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  </a:t>
            </a:r>
            <a:r>
              <a:rPr sz="3200">
                <a:solidFill>
                  <a:schemeClr val="accent4">
                    <a:lumMod val="50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如何理解“慈悲心”就是“本心”</a:t>
            </a:r>
            <a:endParaRPr sz="3200">
              <a:solidFill>
                <a:schemeClr val="accent4">
                  <a:lumMod val="50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lang="en-US" sz="260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 </a:t>
            </a:r>
            <a:r>
              <a:rPr lang="en-US" sz="26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问：师父，修行人如何壮大慈悲心呢？</a:t>
            </a:r>
            <a:endParaRPr sz="2700" b="0"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lang="en-US"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  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答：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慈悲心是“本心”，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所以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把自己的本心多多发挥出来，你这个慈悲心就有了。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如果今天你这个慈悲心没有，说明你本心没有挖掘到自己的本性，所以你的气场出来就会不好。很多人的气场不好，让人家不能得到慈悲心，这本身也就是他的业障。</a:t>
            </a:r>
            <a:endParaRPr sz="2700" b="0"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lang="en-US"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  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比方说夫妻两个，老婆拼命想跟老公好，但是老公这个气场出来很糟糕，你说太太怎么能够接受啊？就是说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慈悲心是靠相互感应的。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观世音菩萨慈悲我们，我们不用自己的慈悲心来接受观世音菩</a:t>
            </a:r>
            <a:endParaRPr sz="2700" b="0"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三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十八篇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相关玄问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  <p:pic>
        <p:nvPicPr>
          <p:cNvPr id="2" name="4.如何理解“慈悲心”就是“本心”wenda20160403A  2404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15340" y="868680"/>
            <a:ext cx="538480" cy="450850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audio>
              <p:cMediaNode vol="90000" numSld="2">
                <p:cTn id="2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wenda20160403A  24:04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93090" y="780415"/>
            <a:ext cx="11341100" cy="425894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萨的感应，那你说菩萨怎么救我们啊？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（嗯，是的）为什么地狱里的恶鬼菩萨救不了啊？菩萨也只能摇头，只能哭泣。他的慈悲心已经被遮住了，不能感受到对方的慈悲心，所以他就救不了他（真的是这样，我们有时候看到观世音菩萨会哭，看到师父也会哭，师父的慈悲心和观世音菩萨的慈悲心就融合在一起了，都是这种大慈大悲的心，真的是这样的）很难的，救不了人家心里很难过的，没话讲的，你只能心里流泪，怎么办呢？</a:t>
            </a:r>
            <a:endParaRPr sz="2700" b="0"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三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十八篇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相关玄问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wenda20151023  11:56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93090" y="780415"/>
            <a:ext cx="11341100" cy="533654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en-US" sz="26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  </a:t>
            </a:r>
            <a:r>
              <a:rPr sz="3200">
                <a:solidFill>
                  <a:schemeClr val="accent4">
                    <a:lumMod val="50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臺長开示“慈悲喜舍”</a:t>
            </a:r>
            <a:endParaRPr sz="3200">
              <a:solidFill>
                <a:schemeClr val="accent4">
                  <a:lumMod val="50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lang="en-US" sz="260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 </a:t>
            </a:r>
            <a:r>
              <a:rPr lang="en-US" sz="26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问：师父在《白話佛法》里讲，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“你能够把本性用得好的话，如果你运用了最原始的本性，你就会拥有像恒河沙一样无穷无尽的智慧”。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请师父开示一下，在平时生活中，如何更好地运用我们的本性？</a:t>
            </a:r>
            <a:endParaRPr sz="2700" b="0"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lang="en-US"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  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答：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运用本性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的话，就是说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时时刻刻要以慈为本、以悲为本、以喜为本、以舍为本，这个就是“慈悲喜舍”。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为什么呢？慈悲喜舍都要放在一起的，</a:t>
            </a:r>
            <a:r>
              <a:rPr sz="270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“慈”，一个人心慈了，就会有悲悯心出来，有悲悯心之后，就会感到自己很快乐了，喜心就会出来，度别人的</a:t>
            </a:r>
            <a:endParaRPr sz="2700" b="0"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三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十八篇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相关玄问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  <p:pic>
        <p:nvPicPr>
          <p:cNvPr id="2" name="5.臺長开示“慈悲喜舍”wenda20151023  1156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81380" y="861695"/>
            <a:ext cx="441325" cy="447040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audio>
              <p:cMediaNode vol="90000" numSld="2">
                <p:cTn id="2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wenda20151023  11:56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93090" y="780415"/>
            <a:ext cx="11341100" cy="248475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sz="270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欢喜心也会出来，最后你因为有了欢喜心了，你就容易舍。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我问你，做人是不是一开心了“这个给你吧”，“那个给你吧”；不开心的时候，什么都不愿意给别人？所以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“慈悲喜舍”四个字全部都有连接关系的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（明白了，谢谢师父慈悲开示）</a:t>
            </a:r>
            <a:endParaRPr sz="2700" b="0"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三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十八篇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相关玄问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>
            <a:spLocks noGrp="1"/>
          </p:cNvSpPr>
          <p:nvPr/>
        </p:nvSpPr>
        <p:spPr>
          <a:xfrm>
            <a:off x="561600" y="595630"/>
            <a:ext cx="11135360" cy="590994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en-US" altLang="zh-CN" sz="3200" b="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  </a:t>
            </a:r>
            <a:r>
              <a:rPr lang="zh-CN" altLang="en-US" sz="3200" b="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师父十几年为了弘法，肉身消耗、背业很重，但是师父一直都在给你们加持。希望你们每天都能够好好学习师父的白话佛法和开示，依教奉行，严守戒律是成佛的基础。多多为众生真心付出，破除自身的我执我相，心中常念佛恩、国土恩、师恩、父母恩、众生恩；成佛的路上需要真心诚心、勇猛精进、心系众生、一心向佛的孩子。</a:t>
            </a:r>
            <a:endParaRPr lang="zh-CN" altLang="en-US" sz="3200" b="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Shuohua20180406  16:02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93090" y="780415"/>
            <a:ext cx="11341100" cy="533654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en-US" sz="26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  </a:t>
            </a:r>
            <a:r>
              <a:rPr sz="3200">
                <a:solidFill>
                  <a:schemeClr val="accent4">
                    <a:lumMod val="50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如何理解“至高无上的佛法就是心”</a:t>
            </a:r>
            <a:endParaRPr sz="3200">
              <a:solidFill>
                <a:schemeClr val="accent4">
                  <a:lumMod val="50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lang="en-US" sz="260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 </a:t>
            </a:r>
            <a:r>
              <a:rPr lang="en-US" sz="26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问：师父，您说一说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“至高无上的佛法就是心”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这句话如何理解？</a:t>
            </a:r>
            <a:endParaRPr sz="2700" b="0"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lang="en-US"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  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答：“至高无上”，佛法是至高无上的。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“至高无上的佛法”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是什么？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就是与人为善、慈悲为本、以戒为本，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这些最高尚的东西在你的九识田中有吗？在九识田中不是在你的心里吗？阿摩罗识里出来的东西当然最高尚了。从第六意识到末那识，从阿赖耶识到阿摩罗识，这几个意识当中哪个最高尚？当然是第九意识了，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第九意识就是心，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所以最高尚的佛法不就是你的心吗？</a:t>
            </a:r>
            <a:endParaRPr sz="2700" b="0"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三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十八篇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相关玄问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  <p:pic>
        <p:nvPicPr>
          <p:cNvPr id="2" name="6.如何理解“至高无上的佛法就是心”Shuohua20180406   1602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82320" y="837565"/>
            <a:ext cx="479425" cy="458470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audio>
              <p:cMediaNode vol="90000">
                <p:cTn id="2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7" dur="5428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5400" y="6427470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  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三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十八篇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智慧法语</a:t>
            </a:r>
            <a:endParaRPr lang="zh-CN" altLang="en-US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497205" y="264795"/>
            <a:ext cx="11231880" cy="616077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sz="25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立身十戒。</a:t>
            </a:r>
            <a:endParaRPr sz="250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ctr">
              <a:lnSpc>
                <a:spcPct val="100000"/>
              </a:lnSpc>
            </a:pPr>
            <a:endParaRPr sz="250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ctr">
              <a:lnSpc>
                <a:spcPct val="100000"/>
              </a:lnSpc>
            </a:pPr>
            <a:r>
              <a:rPr sz="25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第一，谨言行以寡过。</a:t>
            </a:r>
            <a:endParaRPr sz="250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ctr">
              <a:lnSpc>
                <a:spcPct val="100000"/>
              </a:lnSpc>
            </a:pPr>
            <a:endParaRPr sz="250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ctr">
              <a:lnSpc>
                <a:spcPct val="100000"/>
              </a:lnSpc>
            </a:pPr>
            <a:r>
              <a:rPr sz="25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第二，节饮食以尊心。</a:t>
            </a:r>
            <a:endParaRPr sz="250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ctr">
              <a:lnSpc>
                <a:spcPct val="100000"/>
              </a:lnSpc>
            </a:pPr>
            <a:endParaRPr sz="250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ctr">
              <a:lnSpc>
                <a:spcPct val="100000"/>
              </a:lnSpc>
            </a:pPr>
            <a:r>
              <a:rPr sz="25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第三，省嗜好以养心。</a:t>
            </a:r>
            <a:endParaRPr sz="250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ctr">
              <a:lnSpc>
                <a:spcPct val="100000"/>
              </a:lnSpc>
            </a:pPr>
            <a:endParaRPr sz="250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ctr">
              <a:lnSpc>
                <a:spcPct val="100000"/>
              </a:lnSpc>
            </a:pPr>
            <a:r>
              <a:rPr sz="25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第四，耐烦劳以尽心。</a:t>
            </a:r>
            <a:endParaRPr sz="250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ctr">
              <a:lnSpc>
                <a:spcPct val="100000"/>
              </a:lnSpc>
            </a:pPr>
            <a:endParaRPr sz="250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ctr">
              <a:lnSpc>
                <a:spcPct val="100000"/>
              </a:lnSpc>
            </a:pPr>
            <a:r>
              <a:rPr sz="25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第五，慎喜怒以平气。</a:t>
            </a:r>
            <a:endParaRPr sz="250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ctr">
              <a:lnSpc>
                <a:spcPct val="100000"/>
              </a:lnSpc>
            </a:pPr>
            <a:endParaRPr sz="250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ctr">
              <a:lnSpc>
                <a:spcPct val="100000"/>
              </a:lnSpc>
            </a:pPr>
            <a:r>
              <a:rPr sz="25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第六，戒夸张以集事。</a:t>
            </a:r>
            <a:endParaRPr sz="250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ctr">
              <a:lnSpc>
                <a:spcPct val="100000"/>
              </a:lnSpc>
            </a:pPr>
            <a:endParaRPr sz="250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ctr">
              <a:lnSpc>
                <a:spcPct val="100000"/>
              </a:lnSpc>
            </a:pPr>
            <a:r>
              <a:rPr sz="25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第七，崇退让以合众。</a:t>
            </a:r>
            <a:endParaRPr sz="250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5400" y="6427470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  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三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十八篇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智慧法语</a:t>
            </a:r>
            <a:endParaRPr lang="zh-CN" altLang="en-US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497205" y="264795"/>
            <a:ext cx="11231880" cy="460184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sz="25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第八，慎诺言以全信。</a:t>
            </a:r>
            <a:endParaRPr sz="250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ctr">
              <a:lnSpc>
                <a:spcPct val="100000"/>
              </a:lnSpc>
            </a:pPr>
            <a:endParaRPr sz="250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ctr">
              <a:lnSpc>
                <a:spcPct val="100000"/>
              </a:lnSpc>
            </a:pPr>
            <a:r>
              <a:rPr sz="25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第九，减耗费以惜福。</a:t>
            </a:r>
            <a:endParaRPr sz="250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ctr">
              <a:lnSpc>
                <a:spcPct val="100000"/>
              </a:lnSpc>
            </a:pPr>
            <a:endParaRPr sz="250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ctr">
              <a:lnSpc>
                <a:spcPct val="100000"/>
              </a:lnSpc>
            </a:pPr>
            <a:r>
              <a:rPr sz="25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第十，存悲心以养德。</a:t>
            </a:r>
            <a:endParaRPr sz="250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ctr">
              <a:lnSpc>
                <a:spcPct val="100000"/>
              </a:lnSpc>
            </a:pPr>
            <a:endParaRPr sz="250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ctr">
              <a:lnSpc>
                <a:spcPct val="100000"/>
              </a:lnSpc>
            </a:pPr>
            <a:endParaRPr sz="250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00000"/>
              </a:lnSpc>
            </a:pPr>
            <a:r>
              <a:rPr sz="25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为人慈悲是为人之天地之本。学佛修心可以保持你的这个“本”，借假修真才是真正的爱惜这个“本”。培养佛境界，坚持度众生才能让这个“本”得到清源，回归天界，共证无上正等正觉。</a:t>
            </a:r>
            <a:endParaRPr sz="250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【</a:t>
            </a:r>
            <a:r>
              <a:rPr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六 《17、清净法身 是功德之本》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08000" y="734695"/>
            <a:ext cx="11355070" cy="545084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en-US" sz="2700" b="0">
                <a:solidFill>
                  <a:schemeClr val="tx1"/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   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人如拥有法身，功德法身，即此法身，是万行之本。</a:t>
            </a:r>
            <a:r>
              <a:rPr sz="2700" b="0"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这个法身是一个做功德的身体，你想把你这个身体做任何事情都会成为功德，就是你的法身。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你拥有你这个善良本性功德身，你想做功德的话，你所有的事情、一万个行为都不会脱离功德法身。</a:t>
            </a:r>
            <a:r>
              <a:rPr sz="2700" b="0"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也就是说，你做任何事情，你都会抱着有功德的理念去做。师父曾经跟你们讲过，什么叫功德理念呢？就是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用菩萨的思维去帮助人家，用善良的本性来做的事情，用佛性来做的任何善事，它即成为功德。</a:t>
            </a:r>
            <a:r>
              <a:rPr sz="2700" b="0"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道理就是这样的，你们要好好地体悟啊，师父现在跟你们讲得深了一点。万行之本，也就是说，你做一万个事情、上万个事情、几千万个事情，</a:t>
            </a:r>
            <a:endParaRPr sz="2700" b="0"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三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十八篇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实修链接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【</a:t>
            </a:r>
            <a:r>
              <a:rPr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六 《17、清净法身 是功德之本》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08000" y="734695"/>
            <a:ext cx="11355070" cy="368363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必须要有功德之身来做啊，也就是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你必须要用佛性、用佛法来严格地考量自己，你才能做得好，</a:t>
            </a:r>
            <a:r>
              <a:rPr sz="2700" b="0"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否则怎么能做得好呢？想一想，今天做一件事情，带一点私心杂念，那你说有功德吗？没功德了。所以，只有用功德的身体来把它去除，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功德身体就是原始的本性，就是功德法身。</a:t>
            </a:r>
            <a:r>
              <a:rPr sz="2700" b="0"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就是我们每一个人必须要有功德的身体，你才能去除这些杂念。</a:t>
            </a:r>
            <a:endParaRPr sz="2700" b="0"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三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十八篇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实修链接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【</a:t>
            </a:r>
            <a:r>
              <a:rPr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六《32、学佛需有大爱心》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08000" y="734695"/>
            <a:ext cx="11355070" cy="548132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en-US" sz="2700" b="0"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   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慈悲心是你叩开佛法大门的钥匙</a:t>
            </a:r>
            <a:r>
              <a:rPr sz="2700" b="0"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啊。一个人连慈悲心都没有，怎么能够进入佛门呢？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佛陀说，慈悲为本</a:t>
            </a:r>
            <a:r>
              <a:rPr sz="2700" b="0"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啊，本是什么？就是根本，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一个人的佛心就是根本，</a:t>
            </a:r>
            <a:r>
              <a:rPr sz="2700" b="0"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所以，学佛的人，你们有没有可怜人家的心？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首先你要看谁都可怜，你要看自己更可怜，你就会有慈悲心了。</a:t>
            </a:r>
            <a:r>
              <a:rPr sz="2700" b="0"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你这个也看不起，你那个也看不起，你觉得自己什么都比人家好，你怎么会看得起人家，怎么会有慈悲心啊？观世音菩萨没有看不起我们，所以她到人间来救度我们；济公活佛没有看不起我们，所以到人间来救度我们；佛陀没有看不起我们，所以降临在人间吃这么多的苦，放弃太子不做，来救度众生。所有的这一切都是慈悲为本</a:t>
            </a:r>
            <a:endParaRPr sz="2700" b="0"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三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十八篇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实修链接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【</a:t>
            </a:r>
            <a:r>
              <a:rPr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六《32、学佛需有大爱心》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08000" y="734695"/>
            <a:ext cx="11355070" cy="299720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啊。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真正学佛的人，他必须在自身自力的基础上，用自己在人世间学到的佛法，加上自身的佛力，他才能真正地去救度众生。</a:t>
            </a:r>
            <a:r>
              <a:rPr sz="2700" b="0"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一个人很善良，说明他本性很好，有佛心，但是，他没有修，他就没有加持力。一个人在求佛，得到佛的加持力，但是他的本性太肮脏了，照不出他的佛性，这个人也修不好佛。</a:t>
            </a:r>
            <a:endParaRPr sz="2700" b="0"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三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十八篇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实修链接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1"/>
          <p:cNvSpPr>
            <a:spLocks noGrp="1"/>
          </p:cNvSpPr>
          <p:nvPr/>
        </p:nvSpPr>
        <p:spPr>
          <a:xfrm>
            <a:off x="349200" y="58575"/>
            <a:ext cx="11545200" cy="626300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ctr">
              <a:lnSpc>
                <a:spcPct val="200000"/>
              </a:lnSpc>
            </a:pPr>
            <a:r>
              <a:rPr sz="3500" b="0">
                <a:solidFill>
                  <a:schemeClr val="accent4">
                    <a:lumMod val="50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结束语 </a:t>
            </a:r>
            <a:endParaRPr sz="3500" b="0">
              <a:solidFill>
                <a:schemeClr val="accent4">
                  <a:lumMod val="50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  <a:sym typeface="可可唯自强者强" panose="020B0503020204020204" charset="-128"/>
            </a:endParaRPr>
          </a:p>
          <a:p>
            <a:pPr algn="just">
              <a:lnSpc>
                <a:spcPct val="200000"/>
              </a:lnSpc>
            </a:pPr>
            <a:r>
              <a:rPr sz="2700" b="0">
                <a:solidFill>
                  <a:schemeClr val="accent4">
                    <a:lumMod val="50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本次共修如有不如理不如法的地方，请南无释迦牟尼佛，南无观世音菩萨，恩师盧軍宏臺長，龙天护法慈悲原谅，给我们智慧。加持我们正信正念、如理如法的修心修行，破一品无明，证一分法身！ </a:t>
            </a:r>
            <a:endParaRPr sz="2700" b="0">
              <a:solidFill>
                <a:schemeClr val="accent4">
                  <a:lumMod val="50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200000"/>
              </a:lnSpc>
            </a:pPr>
            <a:endParaRPr sz="2700" b="0">
              <a:solidFill>
                <a:schemeClr val="accent4">
                  <a:lumMod val="50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  <a:sym typeface="可可唯自强者强" panose="020B0503020204020204" charset="-128"/>
            </a:endParaRPr>
          </a:p>
          <a:p>
            <a:pPr algn="just">
              <a:lnSpc>
                <a:spcPct val="200000"/>
              </a:lnSpc>
            </a:pPr>
            <a:r>
              <a:rPr sz="2700" b="0">
                <a:solidFill>
                  <a:schemeClr val="accent4">
                    <a:lumMod val="50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感恩南无释迦牟尼佛！感恩南无观世音菩萨！感恩师父！感恩大家！</a:t>
            </a:r>
            <a:endParaRPr sz="2700" b="0">
              <a:solidFill>
                <a:schemeClr val="accent4">
                  <a:lumMod val="50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  <a:sym typeface="可可唯自强者强" panose="020B0503020204020204" charset="-128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>
            <a:spLocks noGrp="1"/>
          </p:cNvSpPr>
          <p:nvPr/>
        </p:nvSpPr>
        <p:spPr>
          <a:xfrm>
            <a:off x="561340" y="-635"/>
            <a:ext cx="11195050" cy="691769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 lnSpcReduction="10000"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ctr"/>
            <a:endParaRPr lang="zh-CN" altLang="en-US" sz="3200" b="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3200" b="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   释迦牟尼佛、观世音菩萨和师父会永远加持保佑每个正信正念的好孩子，佛法的传承靠每个佛子薪火相传，师父会引领你们到达彼岸。希望你们珍惜末法时期最后一班法船，众生的苦就是师父的苦，师父愿你们一世修成报佛恩！</a:t>
            </a:r>
            <a:endParaRPr lang="zh-CN" altLang="en-US" sz="3200" b="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just">
              <a:lnSpc>
                <a:spcPct val="150000"/>
              </a:lnSpc>
            </a:pPr>
            <a:endParaRPr lang="zh-CN" altLang="en-US" sz="3200" b="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ctr"/>
            <a:r>
              <a:rPr lang="zh-CN" altLang="en-US" sz="3200" b="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                师父  </a:t>
            </a:r>
            <a:endParaRPr lang="zh-CN" altLang="en-US" sz="3200" b="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ctr"/>
            <a:r>
              <a:rPr lang="zh-CN" altLang="en-US" sz="3200" b="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                2021年11月5日 </a:t>
            </a:r>
            <a:endParaRPr lang="zh-CN" altLang="en-US" sz="3200" b="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ctr"/>
            <a:endParaRPr lang="zh-CN" altLang="en-US" sz="3200" b="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>
            <a:spLocks noGrp="1"/>
          </p:cNvSpPr>
          <p:nvPr/>
        </p:nvSpPr>
        <p:spPr>
          <a:xfrm>
            <a:off x="0" y="865505"/>
            <a:ext cx="12191365" cy="298450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ctr"/>
            <a:br>
              <a:rPr lang="zh-CN" altLang="en-US" sz="5400" b="0">
                <a:solidFill>
                  <a:schemeClr val="accent4">
                    <a:lumMod val="50000"/>
                  </a:schemeClr>
                </a:solidFill>
                <a:effectLst/>
                <a:latin typeface="华康圆体W8" panose="020F0809000000000000" charset="-122"/>
                <a:ea typeface="华康圆体W8" panose="020F0809000000000000" charset="-122"/>
                <a:sym typeface="可可唯自强者强" panose="020B0503020204020204" charset="-128"/>
              </a:rPr>
            </a:br>
            <a:r>
              <a:rPr lang="zh-CN" altLang="en-US" sz="5400" b="0">
                <a:solidFill>
                  <a:schemeClr val="accent4">
                    <a:lumMod val="50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立身十戒</a:t>
            </a:r>
            <a:endParaRPr lang="zh-CN" altLang="en-US" sz="5400" b="0">
              <a:solidFill>
                <a:schemeClr val="accent4">
                  <a:lumMod val="50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-139700" y="4022725"/>
            <a:ext cx="12142470" cy="39878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p>
            <a:pPr algn="ctr"/>
            <a:r>
              <a:rPr lang="en-US" altLang="zh-CN" sz="2000">
                <a:solidFill>
                  <a:schemeClr val="accent4">
                    <a:lumMod val="50000"/>
                  </a:schemeClr>
                </a:solidFill>
                <a:effectLst/>
                <a:latin typeface="华康圆体W8" panose="020F0809000000000000" charset="-122"/>
                <a:ea typeface="华康圆体W8" panose="020F0809000000000000" charset="-122"/>
              </a:rPr>
              <a:t> </a:t>
            </a:r>
            <a:r>
              <a:rPr lang="en-US" altLang="zh-CN" sz="2000">
                <a:solidFill>
                  <a:schemeClr val="accent4">
                    <a:lumMod val="50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 </a:t>
            </a:r>
            <a:r>
              <a:rPr lang="zh-CN" altLang="en-US" sz="2000" b="1">
                <a:solidFill>
                  <a:schemeClr val="accent4">
                    <a:lumMod val="50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</a:t>
            </a:r>
            <a:r>
              <a:rPr lang="zh-CN" altLang="en-US" sz="2000" b="1">
                <a:solidFill>
                  <a:schemeClr val="accent4">
                    <a:lumMod val="50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三册》第</a:t>
            </a:r>
            <a:r>
              <a:rPr lang="zh-CN" altLang="en-US" sz="2000" b="1">
                <a:solidFill>
                  <a:schemeClr val="accent4">
                    <a:lumMod val="50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十八篇</a:t>
            </a:r>
            <a:endParaRPr lang="zh-CN" altLang="en-US" sz="2000" b="1">
              <a:solidFill>
                <a:schemeClr val="accent4">
                  <a:lumMod val="50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/>
        </p:nvSpPr>
        <p:spPr>
          <a:xfrm>
            <a:off x="349250" y="334645"/>
            <a:ext cx="11540490" cy="593407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en-US" sz="2700" b="0">
                <a:solidFill>
                  <a:schemeClr val="tx1"/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   </a:t>
            </a:r>
            <a:r>
              <a:rPr sz="2700" b="0">
                <a:solidFill>
                  <a:schemeClr val="tx1"/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接下来师父给大家讲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立身十戒。</a:t>
            </a:r>
            <a:endParaRPr sz="2700" b="0">
              <a:solidFill>
                <a:schemeClr val="tx1"/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  <a:sym typeface="可可唯自强者强" panose="020B0503020204020204" charset="-128"/>
            </a:endParaRPr>
          </a:p>
          <a:p>
            <a:pPr algn="just">
              <a:lnSpc>
                <a:spcPct val="150000"/>
              </a:lnSpc>
            </a:pPr>
            <a:r>
              <a:rPr lang="en-US" sz="2700" b="0">
                <a:solidFill>
                  <a:schemeClr val="tx1"/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  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 第一，谨言行以寡过。</a:t>
            </a:r>
            <a:r>
              <a:rPr sz="2700" b="0">
                <a:solidFill>
                  <a:schemeClr val="tx1"/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就是说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讲话和行为要特别地谨慎才能少做错事。</a:t>
            </a:r>
            <a:r>
              <a:rPr sz="2700" b="0">
                <a:solidFill>
                  <a:schemeClr val="tx1"/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祸从口出。嘴巴乱讲，动作乱作，出事了吧。你们去看看澳大利亚那些被施暴的女孩子，很多都是半夜出去穿着超短裙引起别人做坏事的。这些问题已经被很多宗教讲过了，后来还引起争论。师父今天在这里不讲好坏，就讲很容易让人家意识上先犯罪，导致自己受害。</a:t>
            </a:r>
            <a:endParaRPr sz="2700" b="0">
              <a:solidFill>
                <a:schemeClr val="tx1"/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  <a:sym typeface="可可唯自强者强" panose="020B0503020204020204" charset="-128"/>
            </a:endParaRPr>
          </a:p>
          <a:p>
            <a:pPr algn="just">
              <a:lnSpc>
                <a:spcPct val="150000"/>
              </a:lnSpc>
            </a:pPr>
            <a:r>
              <a:rPr lang="en-US" sz="2700" b="0">
                <a:solidFill>
                  <a:schemeClr val="tx1"/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   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第二，节饮食以尊心。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吃东西少的人是尊重自己的心，不会脑子不好。</a:t>
            </a:r>
            <a:r>
              <a:rPr sz="2700" b="0">
                <a:solidFill>
                  <a:schemeClr val="tx1"/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因为脑子和心是连在一起的。为什么胖的人脑子就不会动的</a:t>
            </a:r>
            <a:endParaRPr sz="2700" b="0">
              <a:solidFill>
                <a:schemeClr val="tx1"/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0" y="6336000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三册》第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十八篇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原文</a:t>
            </a:r>
            <a:endParaRPr lang="zh-CN" altLang="en-US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</p:spTree>
    <p:custDataLst>
      <p:tags r:id="rId2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/>
        </p:nvSpPr>
        <p:spPr>
          <a:xfrm>
            <a:off x="349250" y="334645"/>
            <a:ext cx="11540490" cy="593407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just">
              <a:lnSpc>
                <a:spcPct val="150000"/>
              </a:lnSpc>
            </a:pPr>
            <a:r>
              <a:rPr sz="2700" b="0">
                <a:solidFill>
                  <a:schemeClr val="tx1"/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快呢？你们看看胖的人有几个聪明的？吃得太多，人胖了脑子就不听使唤。</a:t>
            </a:r>
            <a:endParaRPr sz="2700" b="0">
              <a:solidFill>
                <a:schemeClr val="tx1"/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  <a:sym typeface="可可唯自强者强" panose="020B0503020204020204" charset="-128"/>
            </a:endParaRPr>
          </a:p>
          <a:p>
            <a:pPr algn="just">
              <a:lnSpc>
                <a:spcPct val="150000"/>
              </a:lnSpc>
            </a:pPr>
            <a:r>
              <a:rPr lang="en-US" sz="2700" b="0">
                <a:solidFill>
                  <a:schemeClr val="tx1"/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   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第三，省嗜好以养心。</a:t>
            </a:r>
            <a:r>
              <a:rPr lang="en-US" sz="2700" b="0">
                <a:solidFill>
                  <a:schemeClr val="tx1"/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就是说你的嗜好越少，你的心就越平静。很喜欢喝茶，这个嗜好不算坏吧。有些地方的人喜欢茶道，小杯茶可以喝上一天，这也是浪费时间。所以嗜好是越少越好，比如喝酒、抽烟、赌博、好色等。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心中越是没有嗜好就越是没有欲望，心就会越平静。</a:t>
            </a:r>
            <a:r>
              <a:rPr lang="en-US" sz="2700" b="0">
                <a:solidFill>
                  <a:schemeClr val="tx1"/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心不能平静，怎么修心呢？</a:t>
            </a:r>
            <a:endParaRPr lang="en-US" sz="2700" b="0">
              <a:solidFill>
                <a:schemeClr val="tx1"/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  <a:sym typeface="可可唯自强者强" panose="020B0503020204020204" charset="-128"/>
            </a:endParaRPr>
          </a:p>
          <a:p>
            <a:pPr algn="just">
              <a:lnSpc>
                <a:spcPct val="150000"/>
              </a:lnSpc>
            </a:pPr>
            <a:r>
              <a:rPr lang="en-US" sz="2700" b="0">
                <a:solidFill>
                  <a:schemeClr val="tx1"/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   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第四，耐烦劳以尽心。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一个人如果能够忍耐、任劳任怨的话，这个人的心是很踏实的。</a:t>
            </a:r>
            <a:r>
              <a:rPr lang="en-US" sz="2700" b="0">
                <a:solidFill>
                  <a:schemeClr val="tx1"/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是我做的，我实实在在做了，开心吧？菩萨</a:t>
            </a:r>
            <a:endParaRPr lang="en-US" sz="2700" b="0">
              <a:solidFill>
                <a:schemeClr val="tx1"/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0" y="6336000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三册》第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十八篇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原文</a:t>
            </a:r>
            <a:endParaRPr lang="zh-CN" altLang="en-US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</p:spTree>
    <p:custDataLst>
      <p:tags r:id="rId2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/>
        </p:nvSpPr>
        <p:spPr>
          <a:xfrm>
            <a:off x="349250" y="334645"/>
            <a:ext cx="11540490" cy="593407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en-US" sz="2700" b="0">
                <a:solidFill>
                  <a:schemeClr val="tx1"/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的佛言佛语都是教我们怎么做人。人有阳寿，非要拼命抽烟；叫你不要参加汽车比赛，非要去飙车；叫你开车当心一点，非要酒后驾车，才会产生恶果。菩萨教我们多劳动。劳动就是运动，劳动产生美。尽心尽力了你才会舒服，你就不会后悔，你就不会难过。</a:t>
            </a:r>
            <a:endParaRPr lang="en-US" sz="2700" b="0">
              <a:solidFill>
                <a:schemeClr val="tx1"/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  <a:sym typeface="可可唯自强者强" panose="020B0503020204020204" charset="-128"/>
            </a:endParaRPr>
          </a:p>
          <a:p>
            <a:pPr algn="just">
              <a:lnSpc>
                <a:spcPct val="150000"/>
              </a:lnSpc>
            </a:pPr>
            <a:r>
              <a:rPr lang="en-US" sz="2700" b="0">
                <a:solidFill>
                  <a:schemeClr val="tx1"/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    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第五，慎喜怒以平气。</a:t>
            </a:r>
            <a:r>
              <a:rPr lang="en-US" sz="2700" b="0">
                <a:solidFill>
                  <a:schemeClr val="tx1"/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就是说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开心的时候要特别谨慎，发怒的时候也要特别当心，气直接关系到你的喜怒哀乐。</a:t>
            </a:r>
            <a:r>
              <a:rPr lang="en-US" sz="2700" b="0">
                <a:solidFill>
                  <a:schemeClr val="tx1"/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生气了、发脾气了、开心了、喜气洋洋，都是你的气在动啊。一个人如果没有气了不就死了吗？人活着不就是一口气吗？所以要掌握好自己的这一口气。很多人以为自己中六合彩了，原来是把6看成了9，白开心了。</a:t>
            </a:r>
            <a:endParaRPr sz="2700">
              <a:solidFill>
                <a:schemeClr val="accent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0" y="6336000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三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十八篇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原文</a:t>
            </a:r>
            <a:endParaRPr lang="zh-CN" altLang="en-US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</p:spTree>
    <p:custDataLst>
      <p:tags r:id="rId2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/>
        </p:nvSpPr>
        <p:spPr>
          <a:xfrm>
            <a:off x="349250" y="334645"/>
            <a:ext cx="11540490" cy="593407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en-US" sz="2700" b="0">
                <a:solidFill>
                  <a:schemeClr val="tx1"/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所以喜和怒都要谨慎。今天发脾气之前好好想想：我这脾气该不该发？发了是不是值得？会不会伤我身体？会不会伤我心上的人？我不要发脾气了。今天我喜的时候我开心了，开心过头了照样出事，因为随喜而来的就会有灾祸。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它就是阴阳，阴阳是相接的。</a:t>
            </a:r>
            <a:r>
              <a:rPr lang="en-US" sz="2700" b="0">
                <a:solidFill>
                  <a:schemeClr val="tx1"/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一个人一辈子不会永远顺利，也不会永远倒霉。人就是在理解喜怒的时候容易把喜事忘记，因为他开心的时候他就不太感觉到正在开心。你们去试一试，看喜剧片你笑的时候，你自己没感觉的，就只知道开心。但是当一个人生气的时候、难过的时候，他就知道我在难过、我真的过不去。明白了吗？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实际上菩萨跟我们就在人间。</a:t>
            </a:r>
            <a:r>
              <a:rPr lang="en-US" sz="2700" b="0">
                <a:solidFill>
                  <a:schemeClr val="tx1"/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想想看，</a:t>
            </a:r>
            <a:endParaRPr sz="2700">
              <a:solidFill>
                <a:schemeClr val="accent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0" y="6336000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三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十八篇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原文</a:t>
            </a:r>
            <a:endParaRPr lang="zh-CN" altLang="en-US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</p:spTree>
    <p:custDataLst>
      <p:tags r:id="rId2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176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5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6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7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8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9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2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3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4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5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6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7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8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9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1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2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3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4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5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6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7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8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9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91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92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93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94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95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96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97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98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99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新版空白演示配色">
    <a:dk1>
      <a:srgbClr val="000000"/>
    </a:dk1>
    <a:lt1>
      <a:srgbClr val="FFFFFF"/>
    </a:lt1>
    <a:dk2>
      <a:srgbClr val="0F1423"/>
    </a:dk2>
    <a:lt2>
      <a:srgbClr val="FFFFFF"/>
    </a:lt2>
    <a:accent1>
      <a:srgbClr val="6096E6"/>
    </a:accent1>
    <a:accent2>
      <a:srgbClr val="58B6E5"/>
    </a:accent2>
    <a:accent3>
      <a:srgbClr val="56CA95"/>
    </a:accent3>
    <a:accent4>
      <a:srgbClr val="FFBA55"/>
    </a:accent4>
    <a:accent5>
      <a:srgbClr val="F18870"/>
    </a:accent5>
    <a:accent6>
      <a:srgbClr val="EC5F74"/>
    </a:accent6>
    <a:hlink>
      <a:srgbClr val="0563C1"/>
    </a:hlink>
    <a:folHlink>
      <a:srgbClr val="954D72"/>
    </a:folHlink>
  </a:clrScheme>
</a:themeOverride>
</file>

<file path=ppt/theme/themeOverride10.xml><?xml version="1.0" encoding="utf-8"?>
<a:themeOverride xmlns:a="http://schemas.openxmlformats.org/drawingml/2006/main">
  <a:clrScheme name="新版空白演示配色">
    <a:dk1>
      <a:srgbClr val="000000"/>
    </a:dk1>
    <a:lt1>
      <a:srgbClr val="FFFFFF"/>
    </a:lt1>
    <a:dk2>
      <a:srgbClr val="0F1423"/>
    </a:dk2>
    <a:lt2>
      <a:srgbClr val="FFFFFF"/>
    </a:lt2>
    <a:accent1>
      <a:srgbClr val="6096E6"/>
    </a:accent1>
    <a:accent2>
      <a:srgbClr val="58B6E5"/>
    </a:accent2>
    <a:accent3>
      <a:srgbClr val="56CA95"/>
    </a:accent3>
    <a:accent4>
      <a:srgbClr val="FFBA55"/>
    </a:accent4>
    <a:accent5>
      <a:srgbClr val="F18870"/>
    </a:accent5>
    <a:accent6>
      <a:srgbClr val="EC5F74"/>
    </a:accent6>
    <a:hlink>
      <a:srgbClr val="0563C1"/>
    </a:hlink>
    <a:folHlink>
      <a:srgbClr val="954D72"/>
    </a:folHlink>
  </a:clrScheme>
</a:themeOverride>
</file>

<file path=ppt/theme/themeOverride2.xml><?xml version="1.0" encoding="utf-8"?>
<a:themeOverride xmlns:a="http://schemas.openxmlformats.org/drawingml/2006/main">
  <a:clrScheme name="新版空白演示配色">
    <a:dk1>
      <a:srgbClr val="000000"/>
    </a:dk1>
    <a:lt1>
      <a:srgbClr val="FFFFFF"/>
    </a:lt1>
    <a:dk2>
      <a:srgbClr val="0F1423"/>
    </a:dk2>
    <a:lt2>
      <a:srgbClr val="FFFFFF"/>
    </a:lt2>
    <a:accent1>
      <a:srgbClr val="6096E6"/>
    </a:accent1>
    <a:accent2>
      <a:srgbClr val="58B6E5"/>
    </a:accent2>
    <a:accent3>
      <a:srgbClr val="56CA95"/>
    </a:accent3>
    <a:accent4>
      <a:srgbClr val="FFBA55"/>
    </a:accent4>
    <a:accent5>
      <a:srgbClr val="F18870"/>
    </a:accent5>
    <a:accent6>
      <a:srgbClr val="EC5F74"/>
    </a:accent6>
    <a:hlink>
      <a:srgbClr val="0563C1"/>
    </a:hlink>
    <a:folHlink>
      <a:srgbClr val="954D72"/>
    </a:folHlink>
  </a:clrScheme>
</a:themeOverride>
</file>

<file path=ppt/theme/themeOverride3.xml><?xml version="1.0" encoding="utf-8"?>
<a:themeOverride xmlns:a="http://schemas.openxmlformats.org/drawingml/2006/main">
  <a:clrScheme name="新版空白演示配色">
    <a:dk1>
      <a:srgbClr val="000000"/>
    </a:dk1>
    <a:lt1>
      <a:srgbClr val="FFFFFF"/>
    </a:lt1>
    <a:dk2>
      <a:srgbClr val="0F1423"/>
    </a:dk2>
    <a:lt2>
      <a:srgbClr val="FFFFFF"/>
    </a:lt2>
    <a:accent1>
      <a:srgbClr val="6096E6"/>
    </a:accent1>
    <a:accent2>
      <a:srgbClr val="58B6E5"/>
    </a:accent2>
    <a:accent3>
      <a:srgbClr val="56CA95"/>
    </a:accent3>
    <a:accent4>
      <a:srgbClr val="FFBA55"/>
    </a:accent4>
    <a:accent5>
      <a:srgbClr val="F18870"/>
    </a:accent5>
    <a:accent6>
      <a:srgbClr val="EC5F74"/>
    </a:accent6>
    <a:hlink>
      <a:srgbClr val="0563C1"/>
    </a:hlink>
    <a:folHlink>
      <a:srgbClr val="954D72"/>
    </a:folHlink>
  </a:clrScheme>
</a:themeOverride>
</file>

<file path=ppt/theme/themeOverride4.xml><?xml version="1.0" encoding="utf-8"?>
<a:themeOverride xmlns:a="http://schemas.openxmlformats.org/drawingml/2006/main">
  <a:clrScheme name="新版空白演示配色">
    <a:dk1>
      <a:srgbClr val="000000"/>
    </a:dk1>
    <a:lt1>
      <a:srgbClr val="FFFFFF"/>
    </a:lt1>
    <a:dk2>
      <a:srgbClr val="0F1423"/>
    </a:dk2>
    <a:lt2>
      <a:srgbClr val="FFFFFF"/>
    </a:lt2>
    <a:accent1>
      <a:srgbClr val="6096E6"/>
    </a:accent1>
    <a:accent2>
      <a:srgbClr val="58B6E5"/>
    </a:accent2>
    <a:accent3>
      <a:srgbClr val="56CA95"/>
    </a:accent3>
    <a:accent4>
      <a:srgbClr val="FFBA55"/>
    </a:accent4>
    <a:accent5>
      <a:srgbClr val="F18870"/>
    </a:accent5>
    <a:accent6>
      <a:srgbClr val="EC5F74"/>
    </a:accent6>
    <a:hlink>
      <a:srgbClr val="0563C1"/>
    </a:hlink>
    <a:folHlink>
      <a:srgbClr val="954D72"/>
    </a:folHlink>
  </a:clrScheme>
</a:themeOverride>
</file>

<file path=ppt/theme/themeOverride5.xml><?xml version="1.0" encoding="utf-8"?>
<a:themeOverride xmlns:a="http://schemas.openxmlformats.org/drawingml/2006/main">
  <a:clrScheme name="新版空白演示配色">
    <a:dk1>
      <a:srgbClr val="000000"/>
    </a:dk1>
    <a:lt1>
      <a:srgbClr val="FFFFFF"/>
    </a:lt1>
    <a:dk2>
      <a:srgbClr val="0F1423"/>
    </a:dk2>
    <a:lt2>
      <a:srgbClr val="FFFFFF"/>
    </a:lt2>
    <a:accent1>
      <a:srgbClr val="6096E6"/>
    </a:accent1>
    <a:accent2>
      <a:srgbClr val="58B6E5"/>
    </a:accent2>
    <a:accent3>
      <a:srgbClr val="56CA95"/>
    </a:accent3>
    <a:accent4>
      <a:srgbClr val="FFBA55"/>
    </a:accent4>
    <a:accent5>
      <a:srgbClr val="F18870"/>
    </a:accent5>
    <a:accent6>
      <a:srgbClr val="EC5F74"/>
    </a:accent6>
    <a:hlink>
      <a:srgbClr val="0563C1"/>
    </a:hlink>
    <a:folHlink>
      <a:srgbClr val="954D72"/>
    </a:folHlink>
  </a:clrScheme>
</a:themeOverride>
</file>

<file path=ppt/theme/themeOverride6.xml><?xml version="1.0" encoding="utf-8"?>
<a:themeOverride xmlns:a="http://schemas.openxmlformats.org/drawingml/2006/main">
  <a:clrScheme name="新版空白演示配色">
    <a:dk1>
      <a:srgbClr val="000000"/>
    </a:dk1>
    <a:lt1>
      <a:srgbClr val="FFFFFF"/>
    </a:lt1>
    <a:dk2>
      <a:srgbClr val="0F1423"/>
    </a:dk2>
    <a:lt2>
      <a:srgbClr val="FFFFFF"/>
    </a:lt2>
    <a:accent1>
      <a:srgbClr val="6096E6"/>
    </a:accent1>
    <a:accent2>
      <a:srgbClr val="58B6E5"/>
    </a:accent2>
    <a:accent3>
      <a:srgbClr val="56CA95"/>
    </a:accent3>
    <a:accent4>
      <a:srgbClr val="FFBA55"/>
    </a:accent4>
    <a:accent5>
      <a:srgbClr val="F18870"/>
    </a:accent5>
    <a:accent6>
      <a:srgbClr val="EC5F74"/>
    </a:accent6>
    <a:hlink>
      <a:srgbClr val="0563C1"/>
    </a:hlink>
    <a:folHlink>
      <a:srgbClr val="954D72"/>
    </a:folHlink>
  </a:clrScheme>
</a:themeOverride>
</file>

<file path=ppt/theme/themeOverride7.xml><?xml version="1.0" encoding="utf-8"?>
<a:themeOverride xmlns:a="http://schemas.openxmlformats.org/drawingml/2006/main">
  <a:clrScheme name="新版空白演示配色">
    <a:dk1>
      <a:srgbClr val="000000"/>
    </a:dk1>
    <a:lt1>
      <a:srgbClr val="FFFFFF"/>
    </a:lt1>
    <a:dk2>
      <a:srgbClr val="0F1423"/>
    </a:dk2>
    <a:lt2>
      <a:srgbClr val="FFFFFF"/>
    </a:lt2>
    <a:accent1>
      <a:srgbClr val="6096E6"/>
    </a:accent1>
    <a:accent2>
      <a:srgbClr val="58B6E5"/>
    </a:accent2>
    <a:accent3>
      <a:srgbClr val="56CA95"/>
    </a:accent3>
    <a:accent4>
      <a:srgbClr val="FFBA55"/>
    </a:accent4>
    <a:accent5>
      <a:srgbClr val="F18870"/>
    </a:accent5>
    <a:accent6>
      <a:srgbClr val="EC5F74"/>
    </a:accent6>
    <a:hlink>
      <a:srgbClr val="0563C1"/>
    </a:hlink>
    <a:folHlink>
      <a:srgbClr val="954D72"/>
    </a:folHlink>
  </a:clrScheme>
</a:themeOverride>
</file>

<file path=ppt/theme/themeOverride8.xml><?xml version="1.0" encoding="utf-8"?>
<a:themeOverride xmlns:a="http://schemas.openxmlformats.org/drawingml/2006/main">
  <a:clrScheme name="新版空白演示配色">
    <a:dk1>
      <a:srgbClr val="000000"/>
    </a:dk1>
    <a:lt1>
      <a:srgbClr val="FFFFFF"/>
    </a:lt1>
    <a:dk2>
      <a:srgbClr val="0F1423"/>
    </a:dk2>
    <a:lt2>
      <a:srgbClr val="FFFFFF"/>
    </a:lt2>
    <a:accent1>
      <a:srgbClr val="6096E6"/>
    </a:accent1>
    <a:accent2>
      <a:srgbClr val="58B6E5"/>
    </a:accent2>
    <a:accent3>
      <a:srgbClr val="56CA95"/>
    </a:accent3>
    <a:accent4>
      <a:srgbClr val="FFBA55"/>
    </a:accent4>
    <a:accent5>
      <a:srgbClr val="F18870"/>
    </a:accent5>
    <a:accent6>
      <a:srgbClr val="EC5F74"/>
    </a:accent6>
    <a:hlink>
      <a:srgbClr val="0563C1"/>
    </a:hlink>
    <a:folHlink>
      <a:srgbClr val="954D72"/>
    </a:folHlink>
  </a:clrScheme>
</a:themeOverride>
</file>

<file path=ppt/theme/themeOverride9.xml><?xml version="1.0" encoding="utf-8"?>
<a:themeOverride xmlns:a="http://schemas.openxmlformats.org/drawingml/2006/main">
  <a:clrScheme name="新版空白演示配色">
    <a:dk1>
      <a:srgbClr val="000000"/>
    </a:dk1>
    <a:lt1>
      <a:srgbClr val="FFFFFF"/>
    </a:lt1>
    <a:dk2>
      <a:srgbClr val="0F1423"/>
    </a:dk2>
    <a:lt2>
      <a:srgbClr val="FFFFFF"/>
    </a:lt2>
    <a:accent1>
      <a:srgbClr val="6096E6"/>
    </a:accent1>
    <a:accent2>
      <a:srgbClr val="58B6E5"/>
    </a:accent2>
    <a:accent3>
      <a:srgbClr val="56CA95"/>
    </a:accent3>
    <a:accent4>
      <a:srgbClr val="FFBA55"/>
    </a:accent4>
    <a:accent5>
      <a:srgbClr val="F18870"/>
    </a:accent5>
    <a:accent6>
      <a:srgbClr val="EC5F74"/>
    </a:accent6>
    <a:hlink>
      <a:srgbClr val="0563C1"/>
    </a:hlink>
    <a:folHlink>
      <a:srgbClr val="954D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7677</Words>
  <Application>WPS Presentation</Application>
  <PresentationFormat>宽屏</PresentationFormat>
  <Paragraphs>253</Paragraphs>
  <Slides>37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49" baseType="lpstr">
      <vt:lpstr>Arial</vt:lpstr>
      <vt:lpstr>SimSun</vt:lpstr>
      <vt:lpstr>Wingdings</vt:lpstr>
      <vt:lpstr>Microsoft YaHei</vt:lpstr>
      <vt:lpstr>Wingdings</vt:lpstr>
      <vt:lpstr>KaiTi</vt:lpstr>
      <vt:lpstr>可可唯自强者强</vt:lpstr>
      <vt:lpstr>华康圆体W8</vt:lpstr>
      <vt:lpstr>SimHei</vt:lpstr>
      <vt:lpstr>Arial Unicode MS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点滴心度</cp:lastModifiedBy>
  <cp:revision>189</cp:revision>
  <dcterms:created xsi:type="dcterms:W3CDTF">2019-06-19T02:08:00Z</dcterms:created>
  <dcterms:modified xsi:type="dcterms:W3CDTF">2022-03-07T13:37:09Z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1033-11.2.0.10463</vt:lpwstr>
  </property>
  <property fmtid="{D5CDD505-2E9C-101B-9397-08002B2CF9AE}" pid="3" name="ICV">
    <vt:lpwstr>FFBF1A6DD4764C2E8F61C9EF1BA73731</vt:lpwstr>
  </property>
</Properties>
</file>