
<file path=[Content_Types].xml><?xml version="1.0" encoding="utf-8"?>
<Types xmlns="http://schemas.openxmlformats.org/package/2006/content-types">
  <Default Extension="jpeg" ContentType="image/jpeg"/>
  <Default Extension="JPG" ContentType="image/.jp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3"/>
    <p:sldId id="257" r:id="rId4"/>
    <p:sldId id="258" r:id="rId5"/>
    <p:sldId id="259" r:id="rId6"/>
    <p:sldId id="260" r:id="rId7"/>
    <p:sldId id="261" r:id="rId8"/>
    <p:sldId id="283" r:id="rId9"/>
    <p:sldId id="284" r:id="rId10"/>
    <p:sldId id="285" r:id="rId11"/>
    <p:sldId id="266" r:id="rId12"/>
    <p:sldId id="263" r:id="rId13"/>
    <p:sldId id="286" r:id="rId14"/>
    <p:sldId id="287" r:id="rId15"/>
    <p:sldId id="288" r:id="rId16"/>
    <p:sldId id="289" r:id="rId17"/>
    <p:sldId id="290" r:id="rId18"/>
    <p:sldId id="291" r:id="rId19"/>
    <p:sldId id="292" r:id="rId20"/>
    <p:sldId id="293" r:id="rId21"/>
    <p:sldId id="294" r:id="rId22"/>
    <p:sldId id="295" r:id="rId23"/>
    <p:sldId id="296" r:id="rId24"/>
    <p:sldId id="297" r:id="rId25"/>
    <p:sldId id="298" r:id="rId26"/>
    <p:sldId id="299" r:id="rId27"/>
    <p:sldId id="300" r:id="rId28"/>
    <p:sldId id="301" r:id="rId29"/>
    <p:sldId id="302" r:id="rId30"/>
    <p:sldId id="303" r:id="rId31"/>
    <p:sldId id="304" r:id="rId32"/>
    <p:sldId id="305" r:id="rId33"/>
    <p:sldId id="306" r:id="rId34"/>
    <p:sldId id="307" r:id="rId35"/>
    <p:sldId id="308" r:id="rId36"/>
    <p:sldId id="309" r:id="rId37"/>
    <p:sldId id="310" r:id="rId38"/>
    <p:sldId id="280" r:id="rId39"/>
    <p:sldId id="281" r:id="rId40"/>
    <p:sldId id="311" r:id="rId41"/>
    <p:sldId id="312" r:id="rId42"/>
    <p:sldId id="313" r:id="rId43"/>
    <p:sldId id="314" r:id="rId44"/>
    <p:sldId id="315" r:id="rId45"/>
    <p:sldId id="262" r:id="rId46"/>
  </p:sldIdLst>
  <p:sldSz cx="12192000" cy="6858000"/>
  <p:notesSz cx="6858000" cy="9144000"/>
  <p:embeddedFontLst>
    <p:embeddedFont>
      <p:font typeface="微软雅黑" panose="020B0503020204020204" pitchFamily="34" charset="-122"/>
      <p:regular r:id="rId50"/>
    </p:embeddedFont>
    <p:embeddedFont>
      <p:font typeface="楷体" panose="02010609060101010101" charset="-122"/>
      <p:regular r:id="rId51"/>
    </p:embeddedFont>
    <p:embeddedFont>
      <p:font typeface="黑体" panose="02010609060101010101" charset="-122"/>
      <p:regular r:id="rId52"/>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0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2" Type="http://schemas.openxmlformats.org/officeDocument/2006/relationships/font" Target="fonts/font3.fntdata"/><Relationship Id="rId51" Type="http://schemas.openxmlformats.org/officeDocument/2006/relationships/font" Target="fonts/font2.fntdata"/><Relationship Id="rId50" Type="http://schemas.openxmlformats.org/officeDocument/2006/relationships/font" Target="fonts/font1.fntdata"/><Relationship Id="rId5" Type="http://schemas.openxmlformats.org/officeDocument/2006/relationships/slide" Target="slides/slide3.xml"/><Relationship Id="rId49" Type="http://schemas.openxmlformats.org/officeDocument/2006/relationships/tableStyles" Target="tableStyles.xml"/><Relationship Id="rId48" Type="http://schemas.openxmlformats.org/officeDocument/2006/relationships/viewProps" Target="viewProps.xml"/><Relationship Id="rId47" Type="http://schemas.openxmlformats.org/officeDocument/2006/relationships/presProps" Target="presProps.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tags" Target="../tags/tag62.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8"/>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63.xml"/><Relationship Id="rId3" Type="http://schemas.openxmlformats.org/officeDocument/2006/relationships/image" Target="../media/image2.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2.xml"/></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73.xml"/><Relationship Id="rId4" Type="http://schemas.openxmlformats.org/officeDocument/2006/relationships/image" Target="../media/image2.png"/><Relationship Id="rId3" Type="http://schemas.microsoft.com/office/2007/relationships/media" Target="../media/media2.mp3"/><Relationship Id="rId2" Type="http://schemas.openxmlformats.org/officeDocument/2006/relationships/audio" Target="../media/media2.mp3"/><Relationship Id="rId1" Type="http://schemas.openxmlformats.org/officeDocument/2006/relationships/image" Target="../media/image3.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4.xml"/><Relationship Id="rId1" Type="http://schemas.openxmlformats.org/officeDocument/2006/relationships/image" Target="../media/image3.jpeg"/></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75.xml"/><Relationship Id="rId4" Type="http://schemas.openxmlformats.org/officeDocument/2006/relationships/image" Target="../media/image2.png"/><Relationship Id="rId3" Type="http://schemas.microsoft.com/office/2007/relationships/media" Target="../media/media3.mp3"/><Relationship Id="rId2" Type="http://schemas.openxmlformats.org/officeDocument/2006/relationships/audio" Target="../media/media3.mp3"/><Relationship Id="rId1" Type="http://schemas.openxmlformats.org/officeDocument/2006/relationships/image" Target="../media/image3.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6.xml"/><Relationship Id="rId1" Type="http://schemas.openxmlformats.org/officeDocument/2006/relationships/image" Target="../media/image3.jpe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5.xml"/><Relationship Id="rId2" Type="http://schemas.openxmlformats.org/officeDocument/2006/relationships/tags" Target="../tags/tag77.xml"/><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6.xml"/><Relationship Id="rId2" Type="http://schemas.openxmlformats.org/officeDocument/2006/relationships/tags" Target="../tags/tag78.xml"/><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7.xml"/><Relationship Id="rId2" Type="http://schemas.openxmlformats.org/officeDocument/2006/relationships/tags" Target="../tags/tag79.xml"/><Relationship Id="rId1" Type="http://schemas.openxmlformats.org/officeDocument/2006/relationships/image" Target="../media/image1.jpe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8.xml"/><Relationship Id="rId2" Type="http://schemas.openxmlformats.org/officeDocument/2006/relationships/tags" Target="../tags/tag80.xml"/><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9.xml"/><Relationship Id="rId2" Type="http://schemas.openxmlformats.org/officeDocument/2006/relationships/tags" Target="../tags/tag81.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4.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2.xml"/></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83.xml"/><Relationship Id="rId4" Type="http://schemas.openxmlformats.org/officeDocument/2006/relationships/image" Target="../media/image2.png"/><Relationship Id="rId3" Type="http://schemas.microsoft.com/office/2007/relationships/media" Target="../media/media4.mp3"/><Relationship Id="rId2" Type="http://schemas.openxmlformats.org/officeDocument/2006/relationships/audio" Target="../media/media4.mp3"/><Relationship Id="rId1" Type="http://schemas.openxmlformats.org/officeDocument/2006/relationships/image" Target="../media/image3.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4.xml"/><Relationship Id="rId1" Type="http://schemas.openxmlformats.org/officeDocument/2006/relationships/image" Target="../media/image3.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5.xml"/><Relationship Id="rId1" Type="http://schemas.openxmlformats.org/officeDocument/2006/relationships/image" Target="../media/image3.jpeg"/></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86.xml"/><Relationship Id="rId4" Type="http://schemas.openxmlformats.org/officeDocument/2006/relationships/image" Target="../media/image2.png"/><Relationship Id="rId3" Type="http://schemas.microsoft.com/office/2007/relationships/media" Target="../media/media5.mp3"/><Relationship Id="rId2" Type="http://schemas.openxmlformats.org/officeDocument/2006/relationships/audio" Target="../media/media5.mp3"/><Relationship Id="rId1" Type="http://schemas.openxmlformats.org/officeDocument/2006/relationships/image" Target="../media/image3.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7.xml"/><Relationship Id="rId1" Type="http://schemas.openxmlformats.org/officeDocument/2006/relationships/image" Target="../media/image3.jpe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10.xml"/><Relationship Id="rId2" Type="http://schemas.openxmlformats.org/officeDocument/2006/relationships/tags" Target="../tags/tag88.xml"/><Relationship Id="rId1" Type="http://schemas.openxmlformats.org/officeDocument/2006/relationships/image" Target="../media/image1.jpeg"/></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11.xml"/><Relationship Id="rId2" Type="http://schemas.openxmlformats.org/officeDocument/2006/relationships/tags" Target="../tags/tag89.xml"/><Relationship Id="rId1" Type="http://schemas.openxmlformats.org/officeDocument/2006/relationships/image" Target="../media/image1.jpeg"/></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12.xml"/><Relationship Id="rId2" Type="http://schemas.openxmlformats.org/officeDocument/2006/relationships/tags" Target="../tags/tag90.xml"/><Relationship Id="rId1" Type="http://schemas.openxmlformats.org/officeDocument/2006/relationships/image" Target="../media/image1.jpeg"/></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13.xml"/><Relationship Id="rId2" Type="http://schemas.openxmlformats.org/officeDocument/2006/relationships/tags" Target="../tags/tag91.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5.xml"/></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14.xml"/><Relationship Id="rId2" Type="http://schemas.openxmlformats.org/officeDocument/2006/relationships/tags" Target="../tags/tag92.xml"/><Relationship Id="rId1" Type="http://schemas.openxmlformats.org/officeDocument/2006/relationships/image" Target="../media/image1.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93.xml"/></Relationships>
</file>

<file path=ppt/slides/_rels/slide32.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94.xml"/><Relationship Id="rId4" Type="http://schemas.openxmlformats.org/officeDocument/2006/relationships/image" Target="../media/image2.png"/><Relationship Id="rId3" Type="http://schemas.microsoft.com/office/2007/relationships/media" Target="../media/media6.mp3"/><Relationship Id="rId2" Type="http://schemas.openxmlformats.org/officeDocument/2006/relationships/audio" Target="../media/media6.mp3"/><Relationship Id="rId1" Type="http://schemas.openxmlformats.org/officeDocument/2006/relationships/image" Target="../media/image3.jpe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5.xml"/><Relationship Id="rId1" Type="http://schemas.openxmlformats.org/officeDocument/2006/relationships/image" Target="../media/image3.jpe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6.xml"/><Relationship Id="rId1" Type="http://schemas.openxmlformats.org/officeDocument/2006/relationships/image" Target="../media/image3.jpeg"/></Relationships>
</file>

<file path=ppt/slides/_rels/slide3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97.xml"/><Relationship Id="rId4" Type="http://schemas.openxmlformats.org/officeDocument/2006/relationships/image" Target="../media/image2.png"/><Relationship Id="rId3" Type="http://schemas.microsoft.com/office/2007/relationships/media" Target="../media/media7.mp3"/><Relationship Id="rId2" Type="http://schemas.openxmlformats.org/officeDocument/2006/relationships/audio" Target="../media/media7.mp3"/><Relationship Id="rId1" Type="http://schemas.openxmlformats.org/officeDocument/2006/relationships/image" Target="../media/image3.jpe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8.xml"/><Relationship Id="rId1" Type="http://schemas.openxmlformats.org/officeDocument/2006/relationships/image" Target="../media/image3.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99.xml"/></Relationships>
</file>

<file path=ppt/slides/_rels/slide3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00.xml"/><Relationship Id="rId3" Type="http://schemas.openxmlformats.org/officeDocument/2006/relationships/image" Target="../media/image2.png"/><Relationship Id="rId2" Type="http://schemas.microsoft.com/office/2007/relationships/media" Target="../media/media8.mp3"/><Relationship Id="rId1" Type="http://schemas.openxmlformats.org/officeDocument/2006/relationships/audio" Target="../media/media8.mp3"/></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0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6.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02.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03.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04.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05.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06.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7.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1.xml"/><Relationship Id="rId2" Type="http://schemas.openxmlformats.org/officeDocument/2006/relationships/tags" Target="../tags/tag68.xml"/><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2.xml"/><Relationship Id="rId2" Type="http://schemas.openxmlformats.org/officeDocument/2006/relationships/tags" Target="../tags/tag69.xml"/><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3.xml"/><Relationship Id="rId2" Type="http://schemas.openxmlformats.org/officeDocument/2006/relationships/tags" Target="../tags/tag70.xml"/><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4.xml"/><Relationship Id="rId2" Type="http://schemas.openxmlformats.org/officeDocument/2006/relationships/tags" Target="../tags/tag71.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541020" y="-29845"/>
            <a:ext cx="11295380" cy="6917690"/>
          </a:xfrm>
          <a:prstGeom prst="rect">
            <a:avLst/>
          </a:prstGeom>
        </p:spPr>
        <p:txBody>
          <a:bodyPr vert="horz" lIns="90000" tIns="46800" rIns="90000" bIns="46800" rtlCol="0" anchor="ctr" anchorCtr="0">
            <a:normAutofit/>
            <a:scene3d>
              <a:camera prst="orthographicFront"/>
              <a:lightRig rig="soft" dir="t">
                <a:rot lat="0" lon="0" rev="15600000"/>
              </a:lightRig>
            </a:scene3d>
            <a:sp3d extrusionH="57150" prstMaterial="softEdge">
              <a:bevelT w="25400" h="38100"/>
            </a:sp3d>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感恩南无释迦牟尼佛（三称）</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感恩南无大慈大悲救苦救难广大灵感观世音菩萨摩诃萨（三称）</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感恩师父盧軍宏臺長（一称）</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给自己念三遍心经</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请南无大慈大悲救苦救难广大灵感观世音菩萨慈悲，加持我XX正信正念，如理如法，修心修行，增上智慧。</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pic>
        <p:nvPicPr>
          <p:cNvPr id="2" name="观世音菩萨圣号（东方台博客下载）">
            <a:hlinkClick r:id="" action="ppaction://media"/>
          </p:cNvPr>
          <p:cNvPicPr/>
          <p:nvPr>
            <a:audioFile r:link="rId1"/>
            <p:extLst>
              <p:ext uri="{DAA4B4D4-6D71-4841-9C94-3DE7FCFB9230}">
                <p14:media xmlns:p14="http://schemas.microsoft.com/office/powerpoint/2010/main" r:embed="rId2"/>
              </p:ext>
            </p:extLst>
          </p:nvPr>
        </p:nvPicPr>
        <p:blipFill>
          <a:blip r:embed="rId3"/>
          <a:stretch>
            <a:fillRect/>
          </a:stretch>
        </p:blipFill>
        <p:spPr>
          <a:xfrm>
            <a:off x="92075" y="6238875"/>
            <a:ext cx="619125" cy="61912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91918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90000">
                <p:cTn id="7" fill="hold" display="1">
                  <p:stCondLst>
                    <p:cond delay="indefinite"/>
                  </p:stCondLst>
                  <p:endCondLst>
                    <p:cond evt="onStopAudio">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0" y="6318885"/>
            <a:ext cx="12142470" cy="368300"/>
          </a:xfrm>
          <a:prstGeom prst="rect">
            <a:avLst/>
          </a:prstGeom>
          <a:noFill/>
        </p:spPr>
        <p:txBody>
          <a:bodyPr wrap="square" rtlCol="0">
            <a:spAutoFit/>
          </a:bodyPr>
          <a:p>
            <a:pPr algn="ct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智慧法语</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
        <p:nvSpPr>
          <p:cNvPr id="3" name="标题 1"/>
          <p:cNvSpPr>
            <a:spLocks noGrp="1"/>
          </p:cNvSpPr>
          <p:nvPr/>
        </p:nvSpPr>
        <p:spPr>
          <a:xfrm>
            <a:off x="492760" y="712470"/>
            <a:ext cx="11541760" cy="4736465"/>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lnSpc>
                <a:spcPct val="150000"/>
              </a:lnSpc>
            </a:pP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念《礼佛大忏悔文》，就是为了帮你们消掉你们身上一块一块的黑气，就是要把火药给抹掉。</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wenda20160826  35:21</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黑气是如何形成的；如何消掉黑气</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r>
              <a:rPr lang="en-US" sz="260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lang="en-US" sz="2600" b="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男听众：师父，您上次说了“黑气”，人的黑气是怎样形成的呢？</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lang="en-US" sz="2700" b="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答：今天做一点坏事，明天做一点坏事，后天动一点坏脑筋，大后天再动一点坏脑筋，时间长了都是黑气了（消除黑气的方法是念经、许愿、放生，是这样吗？）对，就是要念礼佛大忏悔文，要把它消掉。就像这个白衬衫怎么变黑的？今天弄点酱油，明天弄点墨汁，后天又弄点什么脏的东西了，时间长了，这件白衬衫就变成黑衬衫了。那么怎么消呢？天天洗。怎么叫洗？</a:t>
            </a:r>
            <a:r>
              <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“洗”就是念礼佛</a:t>
            </a:r>
            <a:endPar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相关玄问</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2" name="1.黑气是如何形成的；如何消掉黑气wenda20160826  3521">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687705" y="817245"/>
            <a:ext cx="619125" cy="61912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2">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wenda20160826  35:21</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73850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大忏悔文，就是要不断地忏悔自己的毛病。</a:t>
            </a:r>
            <a:endPar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相关玄问</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Shuohua20171013  02:37</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常念礼佛大忏悔文会去除一生中的灾难</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r>
              <a:rPr lang="en-US" sz="260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lang="en-US" sz="2600" b="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男听众：师父，您在《白話佛法》第十册里有一句开示：“念礼佛大忏悔文非常重要，</a:t>
            </a:r>
            <a:r>
              <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常念礼佛大忏悔文，会去除一生中所有的灾难，一生中有灾难的时候完全靠念诵礼佛大忏悔文。</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”请师父开示一下这句话怎么理解。</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lang="en-US" sz="2700" b="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答：</a:t>
            </a:r>
            <a:r>
              <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礼佛大忏悔文就是告诉天上地下“我忏悔这个业障”，</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那么天上地下都知道，就没人敢动了，这个事情就慢慢消了。实际上</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礼佛大忏悔文就是帮助你洗清你的罪孽。</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当你罪孽越少，你求得越灵；你罪孽越多，求得越不灵。所以一个人要懂，要有智慧，就要</a:t>
            </a:r>
            <a:endPar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相关玄问</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2" name="2.常念礼佛大忏悔文会去除一生中的灾难shuohua171013  0237">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715010" y="817245"/>
            <a:ext cx="619125" cy="61912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2">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Shuohua20171013  02:37</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207391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念礼佛大忏悔文。礼佛大忏悔文非常非常重要（弟子请教师父，念礼佛大忏悔文的时候，很多菩萨、大佛都来给我们消，是这样吗？）</a:t>
            </a:r>
            <a:r>
              <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有的菩萨不是“消”，有的菩萨是知道了，就是“备注”。</a:t>
            </a:r>
            <a:endPar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相关玄问</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just">
              <a:lnSpc>
                <a:spcPct val="150000"/>
              </a:lnSpc>
            </a:pPr>
            <a:r>
              <a:rPr lang="en-US"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   </a:t>
            </a:r>
            <a:r>
              <a:rPr lang="en-US" sz="2700" b="0">
                <a:effectLst/>
                <a:latin typeface="黑体" panose="02010609060101010101" charset="-122"/>
                <a:ea typeface="黑体" panose="02010609060101010101" charset="-122"/>
                <a:cs typeface="黑体" panose="02010609060101010101" charset="-122"/>
                <a:sym typeface="可可唯自强者强" panose="020B0503020204020204" charset="-128"/>
              </a:rPr>
              <a:t>念《礼佛大忏悔文》的时候，一定要讲：“请大慈大悲观世音菩萨保佑我XXX消除我肝上的孽障”，或者消除我肺上的孽障，或者消除我腰上的孽障。如果仅仅说消除我身上的孽障速度慢，而且是很难消除的。你们身上已经有这么多的孽障了，如果不指明具体部位，你说这么点药贴在哪里啊。比如说你从楼上摔下来了，浑身都是摔伤，拿一块膏药，你说贴在哪里啊？你们念《礼佛大忏悔文》的时候，</a:t>
            </a:r>
            <a:r>
              <a:rPr lang="en-US" sz="2700">
                <a:effectLst/>
                <a:latin typeface="黑体" panose="02010609060101010101" charset="-122"/>
                <a:ea typeface="黑体" panose="02010609060101010101" charset="-122"/>
                <a:cs typeface="黑体" panose="02010609060101010101" charset="-122"/>
                <a:sym typeface="可可唯自强者强" panose="020B0503020204020204" charset="-128"/>
              </a:rPr>
              <a:t>盯着一个地方先念，一块一块地消黑气。</a:t>
            </a:r>
            <a:r>
              <a:rPr lang="en-US" sz="2700" b="0">
                <a:effectLst/>
                <a:latin typeface="黑体" panose="02010609060101010101" charset="-122"/>
                <a:ea typeface="黑体" panose="02010609060101010101" charset="-122"/>
                <a:cs typeface="黑体" panose="02010609060101010101" charset="-122"/>
                <a:sym typeface="可可唯自强者强" panose="020B0503020204020204" charset="-128"/>
              </a:rPr>
              <a:t>这就是为什么现在这么多的听众打电话进来，他们很聪明，很会问，第一个问题就是：“卢臺長，我的孽障多不多？”“很多”。“卢臺長，您能告诉我在什么部位吗？”臺長就告诉他们什么部位。他们就有针对性地念</a:t>
            </a:r>
            <a:endParaRPr lang="en-US"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just">
              <a:lnSpc>
                <a:spcPct val="150000"/>
              </a:lnSpc>
            </a:pPr>
            <a:r>
              <a:rPr lang="en-US" sz="2700" b="0">
                <a:effectLst/>
                <a:latin typeface="黑体" panose="02010609060101010101" charset="-122"/>
                <a:ea typeface="黑体" panose="02010609060101010101" charset="-122"/>
                <a:cs typeface="黑体" panose="02010609060101010101" charset="-122"/>
                <a:sym typeface="可可唯自强者强" panose="020B0503020204020204" charset="-128"/>
              </a:rPr>
              <a:t>《礼佛大忏悔文》，一个一个部位地消除孽障。另外一个问题：为什么一个地方本来不痛的，</a:t>
            </a:r>
            <a:r>
              <a:rPr lang="en-US" sz="2700">
                <a:effectLst/>
                <a:latin typeface="黑体" panose="02010609060101010101" charset="-122"/>
                <a:ea typeface="黑体" panose="02010609060101010101" charset="-122"/>
                <a:cs typeface="黑体" panose="02010609060101010101" charset="-122"/>
                <a:sym typeface="可可唯自强者强" panose="020B0503020204020204" charset="-128"/>
              </a:rPr>
              <a:t>消到后来这个地方会痛呢？那就是孽障提早激活了。</a:t>
            </a:r>
            <a:r>
              <a:rPr lang="en-US" sz="2700" b="0">
                <a:effectLst/>
                <a:latin typeface="黑体" panose="02010609060101010101" charset="-122"/>
                <a:ea typeface="黑体" panose="02010609060101010101" charset="-122"/>
                <a:cs typeface="黑体" panose="02010609060101010101" charset="-122"/>
                <a:sym typeface="可可唯自强者强" panose="020B0503020204020204" charset="-128"/>
              </a:rPr>
              <a:t>例如等到肝部的孽障在消的时候，就相当于医生给病人治病，病人肯定会痛的嘛，</a:t>
            </a:r>
            <a:r>
              <a:rPr lang="en-US" sz="2700">
                <a:effectLst/>
                <a:latin typeface="黑体" panose="02010609060101010101" charset="-122"/>
                <a:ea typeface="黑体" panose="02010609060101010101" charset="-122"/>
                <a:cs typeface="黑体" panose="02010609060101010101" charset="-122"/>
                <a:sym typeface="可可唯自强者强" panose="020B0503020204020204" charset="-128"/>
              </a:rPr>
              <a:t>就像剩余的一点火药，一爆就没有了，你这个地方就干净了，</a:t>
            </a:r>
            <a:r>
              <a:rPr lang="en-US" sz="2700" b="0">
                <a:effectLst/>
                <a:latin typeface="黑体" panose="02010609060101010101" charset="-122"/>
                <a:ea typeface="黑体" panose="02010609060101010101" charset="-122"/>
                <a:cs typeface="黑体" panose="02010609060101010101" charset="-122"/>
                <a:sym typeface="可可唯自强者强" panose="020B0503020204020204" charset="-128"/>
              </a:rPr>
              <a:t>你晚年时肝脏就保住了。道理就是这样的。</a:t>
            </a:r>
            <a:endParaRPr lang="en-US"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just">
              <a:lnSpc>
                <a:spcPct val="150000"/>
              </a:lnSpc>
            </a:pPr>
            <a:r>
              <a:rPr lang="en-US" sz="2700" b="0">
                <a:effectLst/>
                <a:latin typeface="黑体" panose="02010609060101010101" charset="-122"/>
                <a:ea typeface="黑体" panose="02010609060101010101" charset="-122"/>
                <a:cs typeface="黑体" panose="02010609060101010101" charset="-122"/>
                <a:sym typeface="可可唯自强者强" panose="020B0503020204020204" charset="-128"/>
              </a:rPr>
              <a:t>    最近，加拿大有一位听众打电话预约臺長，告诉臺長十小咒里的经文他全部念。臺長跟他讲，你什么药都去吃好了，看你哪个病会好。就像一个人去了中药店什么药都去抓一样。要记住药的成分和用药剂量，什么药治什么病。</a:t>
            </a:r>
            <a:r>
              <a:rPr lang="en-US"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《礼佛大忏悔文》就是专门消孽障和消灵性。</a:t>
            </a:r>
            <a:r>
              <a:rPr lang="en-US" sz="2700" b="0">
                <a:effectLst/>
                <a:latin typeface="黑体" panose="02010609060101010101" charset="-122"/>
                <a:ea typeface="黑体" panose="02010609060101010101" charset="-122"/>
                <a:cs typeface="黑体" panose="02010609060101010101" charset="-122"/>
                <a:sym typeface="可可唯自强者强" panose="020B0503020204020204" charset="-128"/>
              </a:rPr>
              <a:t>就是说当你在念《礼佛大忏悔文》时，这个经文已经可</a:t>
            </a:r>
            <a:endParaRPr lang="en-US"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just">
              <a:lnSpc>
                <a:spcPct val="150000"/>
              </a:lnSpc>
            </a:pPr>
            <a:r>
              <a:rPr lang="en-US" sz="2700" b="0">
                <a:effectLst/>
                <a:latin typeface="黑体" panose="02010609060101010101" charset="-122"/>
                <a:ea typeface="黑体" panose="02010609060101010101" charset="-122"/>
                <a:cs typeface="黑体" panose="02010609060101010101" charset="-122"/>
                <a:sym typeface="可可唯自强者强" panose="020B0503020204020204" charset="-128"/>
              </a:rPr>
              <a:t>以治愈黑气的时候，而孽障就会提早爆发出来。比如说今天我不当心，偷了一件东西，一念《礼佛大忏悔文》，这块黑气就没了，也不痛，好了，结束了。如果这个人杀了一个人，仅仅念《礼佛大忏悔文》就不能解决问题，因为这样的孽障太大了。</a:t>
            </a:r>
            <a:r>
              <a:rPr lang="en-US"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提早激活的孽障都是没有力量的。</a:t>
            </a:r>
            <a:r>
              <a:rPr lang="en-US" sz="2700" b="0">
                <a:effectLst/>
                <a:latin typeface="黑体" panose="02010609060101010101" charset="-122"/>
                <a:ea typeface="黑体" panose="02010609060101010101" charset="-122"/>
                <a:cs typeface="黑体" panose="02010609060101010101" charset="-122"/>
                <a:sym typeface="可可唯自强者强" panose="020B0503020204020204" charset="-128"/>
              </a:rPr>
              <a:t>比如说一个孩子不到足月就早产了，这孩子会有力量吗？这样</a:t>
            </a:r>
            <a:r>
              <a:rPr lang="en-US"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提早激活的孽障需要赶紧念小房子，所念小房子的数量比报应期到来时所需要小房子的数量要少很多。</a:t>
            </a:r>
            <a:r>
              <a:rPr lang="en-US" sz="2700">
                <a:effectLst/>
                <a:latin typeface="黑体" panose="02010609060101010101" charset="-122"/>
                <a:ea typeface="黑体" panose="02010609060101010101" charset="-122"/>
                <a:cs typeface="黑体" panose="02010609060101010101" charset="-122"/>
                <a:sym typeface="可可唯自强者强" panose="020B0503020204020204" charset="-128"/>
              </a:rPr>
              <a:t>等到报应期来的时候，有时念很多的小房子也不一定能够消灾。</a:t>
            </a:r>
            <a:r>
              <a:rPr lang="en-US" sz="2700" b="0">
                <a:effectLst/>
                <a:latin typeface="黑体" panose="02010609060101010101" charset="-122"/>
                <a:ea typeface="黑体" panose="02010609060101010101" charset="-122"/>
                <a:cs typeface="黑体" panose="02010609060101010101" charset="-122"/>
                <a:sym typeface="可可唯自强者强" panose="020B0503020204020204" charset="-128"/>
              </a:rPr>
              <a:t>这就是为什么病要早看。臺長给你们讲的道理全部是人间佛学行得通的道理。</a:t>
            </a:r>
            <a:endParaRPr lang="en-US"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just">
              <a:lnSpc>
                <a:spcPct val="150000"/>
              </a:lnSpc>
            </a:pPr>
            <a:r>
              <a:rPr lang="en-US" sz="2700" b="0">
                <a:effectLst/>
                <a:latin typeface="黑体" panose="02010609060101010101" charset="-122"/>
                <a:ea typeface="黑体" panose="02010609060101010101" charset="-122"/>
                <a:cs typeface="黑体" panose="02010609060101010101" charset="-122"/>
                <a:sym typeface="可可唯自强者强" panose="020B0503020204020204" charset="-128"/>
              </a:rPr>
              <a:t>   有些人的黑气很浓，有些人的黑气很淡。臺長还看见有些人的黑</a:t>
            </a:r>
            <a:endParaRPr lang="en-US"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just">
              <a:lnSpc>
                <a:spcPct val="150000"/>
              </a:lnSpc>
            </a:pPr>
            <a:r>
              <a:rPr lang="en-US" sz="2700" b="0">
                <a:effectLst/>
                <a:latin typeface="黑体" panose="02010609060101010101" charset="-122"/>
                <a:ea typeface="黑体" panose="02010609060101010101" charset="-122"/>
                <a:cs typeface="黑体" panose="02010609060101010101" charset="-122"/>
                <a:sym typeface="可可唯自强者强" panose="020B0503020204020204" charset="-128"/>
              </a:rPr>
              <a:t>气像乌云滚滚一样，一问，生癌症了。臺長看到的就是这么清楚。你们现在打得进电话，一定要珍惜。如果念《礼佛大忏悔文》到一定时候，那个部位痛了，就是那个部位的孽障激活了。激活是一件好事情。孽障激活后，再念几张小房子，这个孽障就能够消掉了。就是说在这个（果子）、这个</a:t>
            </a:r>
            <a:r>
              <a:rPr lang="en-US" sz="2700">
                <a:effectLst/>
                <a:latin typeface="黑体" panose="02010609060101010101" charset="-122"/>
                <a:ea typeface="黑体" panose="02010609060101010101" charset="-122"/>
                <a:cs typeface="黑体" panose="02010609060101010101" charset="-122"/>
                <a:sym typeface="可可唯自强者强" panose="020B0503020204020204" charset="-128"/>
              </a:rPr>
              <a:t>孽障还没有成熟之前，赶紧把它灭掉。</a:t>
            </a:r>
            <a:r>
              <a:rPr lang="en-US" sz="2700" b="0">
                <a:effectLst/>
                <a:latin typeface="黑体" panose="02010609060101010101" charset="-122"/>
                <a:ea typeface="黑体" panose="02010609060101010101" charset="-122"/>
                <a:cs typeface="黑体" panose="02010609060101010101" charset="-122"/>
                <a:sym typeface="可可唯自强者强" panose="020B0503020204020204" charset="-128"/>
              </a:rPr>
              <a:t>就像长了子宫肌瘤，刚出来就把它割掉，是不是比它长大了再去割掉容易？道理是一样的。</a:t>
            </a:r>
            <a:endParaRPr lang="en-US"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just">
              <a:lnSpc>
                <a:spcPct val="150000"/>
              </a:lnSpc>
            </a:pPr>
            <a:r>
              <a:rPr lang="en-US" sz="2700" b="0">
                <a:effectLst/>
                <a:latin typeface="黑体" panose="02010609060101010101" charset="-122"/>
                <a:ea typeface="黑体" panose="02010609060101010101" charset="-122"/>
                <a:cs typeface="黑体" panose="02010609060101010101" charset="-122"/>
                <a:sym typeface="可可唯自强者强" panose="020B0503020204020204" charset="-128"/>
              </a:rPr>
              <a:t>    臺長看见很多人脖子上长了瘤，大得头都不能动，睡觉时头也不能够偏过去。济公菩萨当年在人间的时候看到很多人有这种病，他用手一指，这个人的病就没了。这就是菩萨在救人。臺長现在教</a:t>
            </a:r>
            <a:endParaRPr lang="en-US"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444944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just">
              <a:lnSpc>
                <a:spcPct val="150000"/>
              </a:lnSpc>
            </a:pPr>
            <a:r>
              <a:rPr lang="en-US" sz="2700" b="0">
                <a:effectLst/>
                <a:latin typeface="黑体" panose="02010609060101010101" charset="-122"/>
                <a:ea typeface="黑体" panose="02010609060101010101" charset="-122"/>
                <a:cs typeface="黑体" panose="02010609060101010101" charset="-122"/>
                <a:sym typeface="可可唯自强者强" panose="020B0503020204020204" charset="-128"/>
              </a:rPr>
              <a:t>你们自己救自己，臺長一个人救你们大家忙不过来，太累了。</a:t>
            </a:r>
            <a:r>
              <a:rPr lang="en-US"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你们自己种的因，你们自己去接收这个果。你们把不好的因改掉，你们的果也会好。</a:t>
            </a:r>
            <a:r>
              <a:rPr lang="en-US" sz="2700" b="0">
                <a:effectLst/>
                <a:latin typeface="黑体" panose="02010609060101010101" charset="-122"/>
                <a:ea typeface="黑体" panose="02010609060101010101" charset="-122"/>
                <a:cs typeface="黑体" panose="02010609060101010101" charset="-122"/>
                <a:sym typeface="可可唯自强者强" panose="020B0503020204020204" charset="-128"/>
              </a:rPr>
              <a:t>如果让臺長把你们的因动了，不就叫动人因果吗？所以臺長把这个方法教给你们。臺長不给你们西瓜，而是教你们种西瓜的方法，比如怎样选种子，怎样选土壤，怎样施肥等。你们种出来的西瓜是你们自己的，如果臺長直接抱着西瓜送给你们，臺長自己就出毛病了。</a:t>
            </a:r>
            <a:endParaRPr lang="en-US"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561600" y="-635"/>
            <a:ext cx="11296800" cy="6917690"/>
          </a:xfrm>
          <a:prstGeom prst="rect">
            <a:avLst/>
          </a:prstGeom>
        </p:spPr>
        <p:txBody>
          <a:bodyPr vert="horz" lIns="90000" tIns="46800" rIns="90000" bIns="46800" rtlCol="0" anchor="ctr" anchorCtr="0">
            <a:normAutofit lnSpcReduction="20000"/>
            <a:scene3d>
              <a:camera prst="orthographicFront"/>
              <a:lightRig rig="soft" dir="t">
                <a:rot lat="0" lon="0" rev="15600000"/>
              </a:lightRig>
            </a:scene3d>
            <a:sp3d extrusionH="57150" prstMaterial="softEdge">
              <a:bevelT w="25400" h="38100"/>
            </a:sp3d>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lnSpc>
                <a:spcPct val="150000"/>
              </a:lnSpc>
            </a:pPr>
            <a:r>
              <a:rPr lang="zh-CN" altLang="en-US" sz="40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师父给世界佛友最后的叮咛</a:t>
            </a: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r>
              <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世界佛友大家好！</a:t>
            </a: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just">
              <a:lnSpc>
                <a:spcPct val="150000"/>
              </a:lnSpc>
            </a:pPr>
            <a:r>
              <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师父很久没有跟大家见面了，这一年时间师父很想念大家，师父心中时时挂念着每个孩子。你们都是心靈法門的火种，无论师父在哪里，师父永远在你们每个孩子的心里，观世音菩萨的慈悲永远普照着你们的心灵。师父很爱你们！希望你们坚持佛道，永不退转！ </a:t>
            </a: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0" y="6318885"/>
            <a:ext cx="12142470" cy="368300"/>
          </a:xfrm>
          <a:prstGeom prst="rect">
            <a:avLst/>
          </a:prstGeom>
          <a:noFill/>
        </p:spPr>
        <p:txBody>
          <a:bodyPr wrap="square" rtlCol="0">
            <a:spAutoFit/>
          </a:bodyPr>
          <a:p>
            <a:pPr algn="ct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智慧法语</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
        <p:nvSpPr>
          <p:cNvPr id="3" name="标题 1"/>
          <p:cNvSpPr>
            <a:spLocks noGrp="1"/>
          </p:cNvSpPr>
          <p:nvPr/>
        </p:nvSpPr>
        <p:spPr>
          <a:xfrm>
            <a:off x="492760" y="712470"/>
            <a:ext cx="11541760" cy="4736465"/>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lnSpc>
                <a:spcPct val="150000"/>
              </a:lnSpc>
            </a:pP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《礼佛大忏悔文》就是专门消孽障和消灵性。</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lnSpc>
                <a:spcPct val="150000"/>
              </a:lnSpc>
            </a:pP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lnSpc>
                <a:spcPct val="150000"/>
              </a:lnSpc>
            </a:pP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提早激活的孽障都是没有力量的。......</a:t>
            </a:r>
            <a:r>
              <a:rPr lang="zh-CN" altLang="en-US" sz="32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提早激活的孽障需要赶紧念小房子，所念小房子的数量比报应期到来时所需要小房子的数量要少很多。</a:t>
            </a:r>
            <a:endParaRPr lang="zh-CN" altLang="en-US" sz="32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wenda20160612A  16:42</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忏悔后激活的业障和自身爆发的业障有什么区别；业障爆发时间越长，功德消耗就越多</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r>
              <a:rPr lang="en-US" sz="260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lang="en-US" sz="2600" b="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男听众：通过念礼佛大忏悔文激活业障和业障爆发有什么区别呢？</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lang="en-US" sz="2700" b="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答：</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激活，实际上就是刚开始；爆发，已经成型了。</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激活是什么呢？储存了很多的火药；爆发就是已经爆炸了，爆炸之后就很难了，没办法了，爆炸之后只能靠……就是我现在跟你们说的，一个人如果生癌症了，他只能靠自己的愿力来把它化解，还有念小房子啦，还债啦……就是这样。最好不要爆炸</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相关玄问</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2" name="3.忏悔后激活的业障和自身爆发的业障有什么区别；业障爆发时间越长，功德消耗就越多wenda160612a  1642">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715645" y="817245"/>
            <a:ext cx="619125" cy="61912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3">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wenda20160612A  16:42</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lang="en-US" sz="2600" b="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（明白了。</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提前激活业障需要的小房子数量</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是不是会少很多？）</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少很多，</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事实上是这样。所以我有时候跟大家说，现报不是件坏事情。</a:t>
            </a:r>
            <a:r>
              <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只要不是大的事情，现世报是件好事情。</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因为</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菩萨有时候为了把你弄得干净一点，他马上帮你解决掉。</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比方说你身上白衬衫上有酱油，当然马上洗掉。虽然有点痛苦，刚刚拿个湿巾纸一擦，这个冷的东西还印在你的身上，你觉得还凉飕飕的呢，对不对？（明白了）但是，</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没了，干净了。</a:t>
            </a: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lang="en-US"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lang="en-US" sz="2700" b="0">
                <a:solidFill>
                  <a:schemeClr val="tx2"/>
                </a:solidFill>
                <a:effectLst/>
                <a:latin typeface="楷体" panose="02010609060101010101" charset="-122"/>
                <a:ea typeface="楷体" panose="02010609060101010101" charset="-122"/>
                <a:cs typeface="楷体" panose="02010609060101010101" charset="-122"/>
                <a:sym typeface="可可唯自强者强" panose="020B0503020204020204" charset="-128"/>
              </a:rPr>
              <a:t>（如果业障爆发，时间越长是不是功德消耗就越多？）是越多。</a:t>
            </a:r>
            <a:r>
              <a:rPr lang="en-US"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爆发之后越不能马上解决，那你消耗的能量越多。</a:t>
            </a:r>
            <a:r>
              <a:rPr lang="en-US" sz="2700" b="0">
                <a:solidFill>
                  <a:schemeClr val="tx2"/>
                </a:solidFill>
                <a:effectLst/>
                <a:latin typeface="楷体" panose="02010609060101010101" charset="-122"/>
                <a:ea typeface="楷体" panose="02010609060101010101" charset="-122"/>
                <a:cs typeface="楷体" panose="02010609060101010101" charset="-122"/>
                <a:sym typeface="可可唯自强者强" panose="020B0503020204020204" charset="-128"/>
              </a:rPr>
              <a:t>比方说你今天生</a:t>
            </a:r>
            <a:endParaRPr lang="en-US" sz="2700" b="0">
              <a:solidFill>
                <a:schemeClr val="tx2"/>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相关玄问</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wenda20160612A  16:42</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258699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700" b="0">
                <a:solidFill>
                  <a:schemeClr val="tx2"/>
                </a:solidFill>
                <a:effectLst/>
                <a:latin typeface="楷体" panose="02010609060101010101" charset="-122"/>
                <a:ea typeface="楷体" panose="02010609060101010101" charset="-122"/>
                <a:cs typeface="楷体" panose="02010609060101010101" charset="-122"/>
                <a:sym typeface="可可唯自强者强" panose="020B0503020204020204" charset="-128"/>
              </a:rPr>
              <a:t>癌症了，你说看的时间越长，是不是人的体力就很难完全恢复？（对对对）就这样的（师父，功德消业的同时，也抵消了一部分放生数量和小房子的数量，是这样吗？）是的。所以叫你们放生本身就是在消自己的业啊。</a:t>
            </a:r>
            <a:endParaRPr lang="en-US" sz="2700" b="0">
              <a:solidFill>
                <a:schemeClr val="tx2"/>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相关玄问</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Wenda20200920   01:14:02</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礼佛大忏悔文中都是菩萨的愿力，能消灾解难，让人焕然一新</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r>
              <a:rPr lang="en-US" sz="260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lang="en-US" sz="2600" b="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男听众：有个同修梦到，在听您的视频开示的时候突然变成了讲解礼佛大忏悔文，大意是念诵礼佛大忏悔文可以到极乐世界，还说念诵礼佛大忏悔文会有很多殊胜的事情，醒来也不记得了。前几天这位同修又梦到礼佛大忏悔文，醒来时嘴里念着：“愿与法界众生，一时同得阿耨多罗三藐三菩提。”我们念礼佛大忏悔文，天天读，请问师父，“愿与法界众生，一时同得阿耨多罗三藐三菩提”是不是一个很大的愿？您讲讲这句话。</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相关玄问</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2" name="4.礼佛大忏悔文中都是菩萨的愿力，能消灾解难，让人焕然一新wenda20200920  7402">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715645" y="817245"/>
            <a:ext cx="619125" cy="61912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2">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Wenda20200920   01:14:02</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700" b="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答：</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全部都是愿，礼佛大忏悔文都是愿力，</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后面都是菩萨的愿力。你当然有愿，没有愿你怎么样来学佛？不得了的，我告诉你，</a:t>
            </a:r>
            <a:r>
              <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礼佛大忏悔文，不要说到天上，到再多的地方都能去，再高级的地方都能去。它这个是消灾解难，然后让你焕然一新，它里边有八十八尊佛</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师父，这个愿是不是和法界众生一起成佛？这个愿力是这个意思吗？）你这么讲，并不代表人家都可以跟你一起成佛，但是至少说你可以成佛（哦）举个简单例子，一个人说“我要为我们同事来争光，我们要为同事来发声”，同事倒没有做领导，他做领导了（明白了）</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相关玄问</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600138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just">
              <a:lnSpc>
                <a:spcPct val="150000"/>
              </a:lnSpc>
            </a:pPr>
            <a:r>
              <a:rPr lang="en-US" sz="2700" b="0">
                <a:effectLst/>
                <a:latin typeface="黑体" panose="02010609060101010101" charset="-122"/>
                <a:ea typeface="黑体" panose="02010609060101010101" charset="-122"/>
                <a:cs typeface="黑体" panose="02010609060101010101" charset="-122"/>
                <a:sym typeface="可可唯自强者强" panose="020B0503020204020204" charset="-128"/>
              </a:rPr>
              <a:t>   在《礼佛大忏悔文》里，有很多菩萨的名字。你们知道天上有多少菩萨吗？很多人很好奇，想知道天上是什么样子的？地府是什么样子的？今天来了一位听众告诉臺長：“卢臺長，我到地府去过了，地府还有现代化设备。”你们听了觉得好玩吧？什么现代化？像人间现在这些现代化的东西，下面早就有了。比如电脑，在地府就是一束光束，随便用手碰碰图像就出来了，脑子里一想就会出现你所需要的东西，根本用不着打键盘等。曾经有一位听众是搞电脑很有名的，他打进电话问臺長：“卢臺長，为什么我们在数据库里找一个人的资料要花这么多的时间，而你一抬头什么都能看见啊？”臺長告诉他不要着急，臺長马上告诉你：你现在脑子里想一想你在中</a:t>
            </a:r>
            <a:endParaRPr lang="en-US"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600138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just">
              <a:lnSpc>
                <a:spcPct val="150000"/>
              </a:lnSpc>
            </a:pPr>
            <a:r>
              <a:rPr lang="en-US" sz="2700" b="0">
                <a:effectLst/>
                <a:latin typeface="黑体" panose="02010609060101010101" charset="-122"/>
                <a:ea typeface="黑体" panose="02010609060101010101" charset="-122"/>
                <a:cs typeface="黑体" panose="02010609060101010101" charset="-122"/>
                <a:sym typeface="可可唯自强者强" panose="020B0503020204020204" charset="-128"/>
              </a:rPr>
              <a:t>国家里的亲人、家里的情况，不就是一秒钟的功夫就想到了吗？这就叫信息。臺長靠的就是这种信息。</a:t>
            </a:r>
            <a:r>
              <a:rPr lang="en-US" sz="2700">
                <a:effectLst/>
                <a:latin typeface="黑体" panose="02010609060101010101" charset="-122"/>
                <a:ea typeface="黑体" panose="02010609060101010101" charset="-122"/>
                <a:cs typeface="黑体" panose="02010609060101010101" charset="-122"/>
                <a:sym typeface="可可唯自强者强" panose="020B0503020204020204" charset="-128"/>
              </a:rPr>
              <a:t>其实这种功能你们每个人都该有的，只不过是被那些累世孽障的脏东西遮盖住了，</a:t>
            </a:r>
            <a:r>
              <a:rPr lang="en-US" sz="2700" b="0">
                <a:effectLst/>
                <a:latin typeface="黑体" panose="02010609060101010101" charset="-122"/>
                <a:ea typeface="黑体" panose="02010609060101010101" charset="-122"/>
                <a:cs typeface="黑体" panose="02010609060101010101" charset="-122"/>
                <a:sym typeface="可可唯自强者强" panose="020B0503020204020204" charset="-128"/>
              </a:rPr>
              <a:t>比如财、名、利、色等。</a:t>
            </a:r>
            <a:endParaRPr lang="en-US"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just">
              <a:lnSpc>
                <a:spcPct val="150000"/>
              </a:lnSpc>
            </a:pPr>
            <a:r>
              <a:rPr lang="en-US" sz="2700" b="0">
                <a:effectLst/>
                <a:latin typeface="黑体" panose="02010609060101010101" charset="-122"/>
                <a:ea typeface="黑体" panose="02010609060101010101" charset="-122"/>
                <a:cs typeface="黑体" panose="02010609060101010101" charset="-122"/>
                <a:sym typeface="可可唯自强者强" panose="020B0503020204020204" charset="-128"/>
              </a:rPr>
              <a:t>   《礼佛大忏悔文》里的所有这些菩萨都是管我们在人间犯罪之后应该让天上知道的各部门的菩萨。很多时候我们种下了因还不知道，</a:t>
            </a:r>
            <a:r>
              <a:rPr lang="en-US"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把这么多的菩萨全部念一遍之后，让菩萨原谅我们的罪业，好好忏悔自己过去生中的罪孽。</a:t>
            </a:r>
            <a:r>
              <a:rPr lang="en-US" sz="2700" b="0">
                <a:effectLst/>
                <a:latin typeface="黑体" panose="02010609060101010101" charset="-122"/>
                <a:ea typeface="黑体" panose="02010609060101010101" charset="-122"/>
                <a:cs typeface="黑体" panose="02010609060101010101" charset="-122"/>
                <a:sym typeface="可可唯自强者强" panose="020B0503020204020204" charset="-128"/>
              </a:rPr>
              <a:t>谁没有做过错事？臺長给大家讲，一个人在生活中做过错事没有关系，但是</a:t>
            </a:r>
            <a:r>
              <a:rPr lang="en-US"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一定要诚心地改正。</a:t>
            </a:r>
            <a:r>
              <a:rPr lang="en-US" sz="2700" b="0">
                <a:effectLst/>
                <a:latin typeface="黑体" panose="02010609060101010101" charset="-122"/>
                <a:ea typeface="黑体" panose="02010609060101010101" charset="-122"/>
                <a:cs typeface="黑体" panose="02010609060101010101" charset="-122"/>
                <a:sym typeface="可可唯自强者强" panose="020B0503020204020204" charset="-128"/>
              </a:rPr>
              <a:t>人要学会说“对不起”。人</a:t>
            </a:r>
            <a:r>
              <a:rPr lang="en-US"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真要说了“对不起”这三个字后，境界就是提高了。</a:t>
            </a:r>
            <a:endParaRPr lang="en-US"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600138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just">
              <a:lnSpc>
                <a:spcPct val="150000"/>
              </a:lnSpc>
            </a:pPr>
            <a:r>
              <a:rPr lang="en-US" sz="2700" b="0">
                <a:effectLst/>
                <a:latin typeface="黑体" panose="02010609060101010101" charset="-122"/>
                <a:ea typeface="黑体" panose="02010609060101010101" charset="-122"/>
                <a:cs typeface="黑体" panose="02010609060101010101" charset="-122"/>
                <a:sym typeface="可可唯自强者强" panose="020B0503020204020204" charset="-128"/>
              </a:rPr>
              <a:t>不知道改悔的人很容易被人看不起。人身上的孽障、黑气越少，眼睛就越亮。筋脉不通就是因为气场不好。念经就是为了消掉我们身上的孽障。做人要有良心。当一个人孽障越多时，首先坏掉的是心脏。心脏病爆发的人是孽障病比较深的人，因为气不过、想不通，很恨某个人所致。一个人结善缘、结恶缘都是看自己的，做错事了，要有人的道德，就是要说“对不起”，知错就改。同样，</a:t>
            </a:r>
            <a:r>
              <a:rPr lang="en-US" sz="2700">
                <a:effectLst/>
                <a:latin typeface="黑体" panose="02010609060101010101" charset="-122"/>
                <a:ea typeface="黑体" panose="02010609060101010101" charset="-122"/>
                <a:cs typeface="黑体" panose="02010609060101010101" charset="-122"/>
                <a:sym typeface="可可唯自强者强" panose="020B0503020204020204" charset="-128"/>
              </a:rPr>
              <a:t>不知悔悟就会气场不好，灵性容易上身。</a:t>
            </a:r>
            <a:r>
              <a:rPr lang="en-US" sz="2700" b="0">
                <a:effectLst/>
                <a:latin typeface="黑体" panose="02010609060101010101" charset="-122"/>
                <a:ea typeface="黑体" panose="02010609060101010101" charset="-122"/>
                <a:cs typeface="黑体" panose="02010609060101010101" charset="-122"/>
                <a:sym typeface="可可唯自强者强" panose="020B0503020204020204" charset="-128"/>
              </a:rPr>
              <a:t>一个人活在这个世界上，要学会观察。</a:t>
            </a:r>
            <a:r>
              <a:rPr lang="en-US"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《礼佛大忏悔文》念得越多，心里越来越平静，越来越开心。经文念到后来就是声波光束，就是和菩萨接通了。</a:t>
            </a:r>
            <a:endParaRPr lang="en-US"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just">
              <a:lnSpc>
                <a:spcPct val="150000"/>
              </a:lnSpc>
            </a:pPr>
            <a:r>
              <a:rPr lang="en-US"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   </a:t>
            </a:r>
            <a:r>
              <a:rPr lang="en-US"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如果你们家里有人不相信，就拿这张纸（信佛劝导升文）填上他</a:t>
            </a:r>
            <a:endParaRPr lang="en-US"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600138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just">
              <a:lnSpc>
                <a:spcPct val="150000"/>
              </a:lnSpc>
            </a:pPr>
            <a:r>
              <a:rPr lang="en-US"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的姓名和出生年月日，然后放在观世音菩萨的佛台边上，跪着念七遍《心经》。时间一长，你们看看这个人会不会信佛，这个效果比你们平时在家里给他念《心经》要好很多。这个有一点法力。但刚开始的时候不要用这个。如果你先生有点相信了，又不是太相信，这个时候就直接每天念三遍或者七遍《心经》给他，祈求大慈大悲观世音菩萨保佑你先生开启智慧，能够相信观世音菩萨。但是有些先生呢，脾气倔强、嘴巴乱讲，或者你觉得对你的修心有影响了，这个时候就用这个劝导升文。这个不是惩罚他，也不是对他不好，是用一点法力来让他相信。这个法力实际上就是护法神的力量。这个升文不要烧，每天念完后收起来，再念时再拿出来。</a:t>
            </a:r>
            <a:endParaRPr lang="en-US"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561600" y="595630"/>
            <a:ext cx="11135360" cy="5909945"/>
          </a:xfrm>
          <a:prstGeom prst="rect">
            <a:avLst/>
          </a:prstGeom>
        </p:spPr>
        <p:txBody>
          <a:bodyPr vert="horz" lIns="90000" tIns="46800" rIns="90000" bIns="46800" rtlCol="0" anchor="ctr" anchorCtr="0">
            <a:noAutofit/>
            <a:scene3d>
              <a:camera prst="orthographicFront"/>
              <a:lightRig rig="soft" dir="t">
                <a:rot lat="0" lon="0" rev="15600000"/>
              </a:lightRig>
            </a:scene3d>
            <a:sp3d extrusionH="57150" prstMaterial="softEdge">
              <a:bevelT w="25400" h="38100"/>
            </a:sp3d>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just">
              <a:lnSpc>
                <a:spcPct val="150000"/>
              </a:lnSpc>
            </a:pPr>
            <a:r>
              <a:rPr lang="en-US" altLang="zh-CN"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师父十几年为了弘法，肉身消耗、背业很重，但是师父一直都在给你们加持。希望你们每天都能够好好学习师父的白话佛法和开示，依教奉行，严守戒律是成佛的基础。多多为众生真心付出，破除自身的我执我相，心中常念佛恩、国土恩、师恩、父母恩、众生恩；成佛的路上需要真心诚心、勇猛精进、心系众生、一心向佛的孩子。</a:t>
            </a: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06730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just">
              <a:lnSpc>
                <a:spcPct val="150000"/>
              </a:lnSpc>
            </a:pPr>
            <a:r>
              <a:rPr lang="en-US"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   现在很多家庭一个人念经，全家都好。但是如果有一个人不相信，嘴巴胡说八道，这个家就好不了。举个例子：一锅白粥干干净净，如果滴一点黑东西在里面，一锅粥就全部坏掉了。最好的办法就是先帮助他念，如果这个人实在不听的话，你再用这个方法。很多人问，这样做会不会伤害对方的身体？不会的，但是他会有一点压力。这个压力来自于，如果他坏话说得太多的话，他的报应就大。</a:t>
            </a:r>
            <a:r>
              <a:rPr lang="en-US"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念经让他相信就是给他一点转念力，或者是让他看到一些东西，把他的脑子里的灵魂念力给拧转过来，或者给他一种强烈的信息。</a:t>
            </a:r>
            <a:endParaRPr lang="en-US"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0" y="6318885"/>
            <a:ext cx="12142470" cy="368300"/>
          </a:xfrm>
          <a:prstGeom prst="rect">
            <a:avLst/>
          </a:prstGeom>
          <a:noFill/>
        </p:spPr>
        <p:txBody>
          <a:bodyPr wrap="square" rtlCol="0">
            <a:spAutoFit/>
          </a:bodyPr>
          <a:p>
            <a:pPr algn="ct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智慧法语</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
        <p:nvSpPr>
          <p:cNvPr id="3" name="标题 1"/>
          <p:cNvSpPr>
            <a:spLocks noGrp="1"/>
          </p:cNvSpPr>
          <p:nvPr/>
        </p:nvSpPr>
        <p:spPr>
          <a:xfrm>
            <a:off x="492760" y="712470"/>
            <a:ext cx="11541760" cy="4736465"/>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lnSpc>
                <a:spcPct val="150000"/>
              </a:lnSpc>
            </a:pP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《礼佛大忏悔文》念得越多，心里越来越平静，越来越开心。经文念到后来就是声波光束，就是和菩萨接通了。</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wenda20140831B  14:45</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念礼佛大忏悔文时应如何忏悔</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r>
              <a:rPr lang="en-US" sz="260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lang="en-US" sz="2600" b="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女听众：师父，在您的《白話佛法》里边有一句话说“忏悔分为事忏跟理忏，</a:t>
            </a:r>
            <a:r>
              <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理忏是从心里面忏悔，观想心经里面的一句话，‘照见五蕴皆空’，把五蕴从心里面全部照空了，空了自然就没有罪了”</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。请问师父我们念礼佛大忏悔文的时候，应该怎么去操作呢？</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lang="en-US" sz="2700" b="0">
                <a:effectLst/>
                <a:latin typeface="楷体" panose="02010609060101010101" charset="-122"/>
                <a:ea typeface="楷体" panose="02010609060101010101" charset="-122"/>
                <a:cs typeface="楷体" panose="02010609060101010101" charset="-122"/>
                <a:sym typeface="可可唯自强者强" panose="020B0503020204020204" charset="-128"/>
              </a:rPr>
              <a:t>   答：</a:t>
            </a:r>
            <a:r>
              <a:rPr lang="en-US"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念礼佛大忏悔文的时候，不管事忏、理忏，一起忏。不要去想，就叫自然忏悔</a:t>
            </a:r>
            <a:r>
              <a:rPr lang="en-US" sz="2700" b="0">
                <a:effectLst/>
                <a:latin typeface="楷体" panose="02010609060101010101" charset="-122"/>
                <a:ea typeface="楷体" panose="02010609060101010101" charset="-122"/>
                <a:cs typeface="楷体" panose="02010609060101010101" charset="-122"/>
                <a:sym typeface="可可唯自强者强" panose="020B0503020204020204" charset="-128"/>
              </a:rPr>
              <a:t>（不要想里忏是怎么一回事吗？）对，因为讲给你们听是道理，并不是叫你们去用的，是让你们懂得这个道理。</a:t>
            </a:r>
            <a:endParaRPr lang="en-US"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lang="en-US" sz="2700" b="0">
                <a:effectLst/>
                <a:latin typeface="楷体" panose="02010609060101010101" charset="-122"/>
                <a:ea typeface="楷体" panose="02010609060101010101" charset="-122"/>
                <a:cs typeface="楷体" panose="02010609060101010101" charset="-122"/>
                <a:sym typeface="可可唯自强者强" panose="020B0503020204020204" charset="-128"/>
              </a:rPr>
              <a:t>  （哦，可是我们有时候做不到，就觉得离我们很远）什么离得很</a:t>
            </a:r>
            <a:endParaRPr lang="en-US"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相关玄问</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2" name="5.念礼佛大忏悔文时应如何忏悔wenda20140831B  1445">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687705" y="817245"/>
            <a:ext cx="619125" cy="61912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3">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wenda20140831B  14:45</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700" b="0">
                <a:effectLst/>
                <a:latin typeface="楷体" panose="02010609060101010101" charset="-122"/>
                <a:ea typeface="楷体" panose="02010609060101010101" charset="-122"/>
                <a:cs typeface="楷体" panose="02010609060101010101" charset="-122"/>
                <a:sym typeface="可可唯自强者强" panose="020B0503020204020204" charset="-128"/>
              </a:rPr>
              <a:t>远，学到道理之后，然后好好地忏悔就可以了（好）</a:t>
            </a:r>
            <a:r>
              <a:rPr lang="en-US"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理忏进入你们的八识田中；事忏进入到你的八识田中之后，出来的就是随缘忏</a:t>
            </a:r>
            <a:r>
              <a:rPr lang="en-US" sz="2700" b="0">
                <a:effectLst/>
                <a:latin typeface="楷体" panose="02010609060101010101" charset="-122"/>
                <a:ea typeface="楷体" panose="02010609060101010101" charset="-122"/>
                <a:cs typeface="楷体" panose="02010609060101010101" charset="-122"/>
                <a:sym typeface="可可唯自强者强" panose="020B0503020204020204" charset="-128"/>
              </a:rPr>
              <a:t>（随缘忏？）</a:t>
            </a:r>
            <a:endParaRPr lang="en-US"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lang="en-US" sz="2700" b="0">
                <a:effectLst/>
                <a:latin typeface="楷体" panose="02010609060101010101" charset="-122"/>
                <a:ea typeface="楷体" panose="02010609060101010101" charset="-122"/>
                <a:cs typeface="楷体" panose="02010609060101010101" charset="-122"/>
                <a:sym typeface="可可唯自强者强" panose="020B0503020204020204" charset="-128"/>
              </a:rPr>
              <a:t>    随缘忏什么意思啊？我今天碰到什么事情，我就忏悔什么事情（哦）你不可能的啊，今天嘴巴不好骂了妈妈了，然后“这个是里忏还是事忏还？我先是事忏？这个事情是不对的，哦，对不起妈妈！”一想不对啊，对不起妈妈</a:t>
            </a:r>
            <a:r>
              <a:rPr lang="en-US"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是从心里出来的</a:t>
            </a:r>
            <a:r>
              <a:rPr lang="en-US" sz="2700" b="0">
                <a:effectLst/>
                <a:latin typeface="楷体" panose="02010609060101010101" charset="-122"/>
                <a:ea typeface="楷体" panose="02010609060101010101" charset="-122"/>
                <a:cs typeface="楷体" panose="02010609060101010101" charset="-122"/>
                <a:sym typeface="可可唯自强者强" panose="020B0503020204020204" charset="-128"/>
              </a:rPr>
              <a:t>啊，说明前一阵子对妈妈不够尊敬啊，好，应该里忏。那你就里忏、事忏一起来嘛，就是这件事情对不起妈妈。好啦，这不叫随缘忏吗？（明白了，师</a:t>
            </a:r>
            <a:endParaRPr lang="en-US"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相关玄问</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wenda20140831B  14:45</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85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700" b="0">
                <a:effectLst/>
                <a:latin typeface="楷体" panose="02010609060101010101" charset="-122"/>
                <a:ea typeface="楷体" panose="02010609060101010101" charset="-122"/>
                <a:cs typeface="楷体" panose="02010609060101010101" charset="-122"/>
                <a:sym typeface="可可唯自强者强" panose="020B0503020204020204" charset="-128"/>
              </a:rPr>
              <a:t>父）教条主义，形而上学（明白了，谢谢师父！师父再见！）再见。</a:t>
            </a:r>
            <a:endParaRPr lang="en-US"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相关玄问</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wenda20160925B  34:01</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经文的作用</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r>
              <a:rPr lang="en-US" sz="260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lang="en-US" sz="2600" b="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问：师父，灵-性对人的伤害主要作用于神经，控制情绪而干扰我们的理智。菩萨的经文可以通经络以化解神经阻塞，所以借助菩萨的能量恢复我们的理智，是念经的主要作用之一，这个理解对吗？请师父开示一下。</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lang="en-US" sz="2700" b="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答：50%是对的。因为</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菩萨的能量</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是通过光、电、各种波，就是那种音频，用现代科技说超声波、什么波，还有脉冲、电压，实际上从电流上来分析，它</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是一种冲击波，是一种能量体，是一种光源，</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所以它照样</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可以把你全身照得通亮。</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我问你，为什么有时候洗</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相关玄问</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2" name="6.经文的作用wenda160925b  3401">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687070" y="817245"/>
            <a:ext cx="619125" cy="61912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numSld="2">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wenda20160925B  34:01</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148272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澡时冷的话，开一个灯，整个澡堂子就暖了？（那个灯可以发热）好了，就这个道理（是。感恩师父慈悲开示）</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相关玄问</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0" y="6427470"/>
            <a:ext cx="12142470" cy="368300"/>
          </a:xfrm>
          <a:prstGeom prst="rect">
            <a:avLst/>
          </a:prstGeom>
          <a:noFill/>
        </p:spPr>
        <p:txBody>
          <a:bodyPr wrap="square" rtlCol="0">
            <a:spAutoFit/>
          </a:bodyPr>
          <a:p>
            <a:pPr algn="ct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智慧法语</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
        <p:nvSpPr>
          <p:cNvPr id="3" name="标题 1"/>
          <p:cNvSpPr>
            <a:spLocks noGrp="1"/>
          </p:cNvSpPr>
          <p:nvPr/>
        </p:nvSpPr>
        <p:spPr>
          <a:xfrm>
            <a:off x="497205" y="274955"/>
            <a:ext cx="11231880" cy="615061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00000"/>
              </a:lnSpc>
            </a:pPr>
            <a:r>
              <a:rPr 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念《礼佛大忏悔文》，就是为了帮你们消掉你们身上一块一块的黑气，就是要把火药给抹掉。</a:t>
            </a:r>
            <a:endParaRPr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00000"/>
              </a:lnSpc>
            </a:pPr>
            <a:endParaRPr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00000"/>
              </a:lnSpc>
            </a:pPr>
            <a:r>
              <a:rPr 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《礼佛大忏悔文》就是专门消孽障和消灵性。......提早激活的孽障都是没有力量的。</a:t>
            </a:r>
            <a:endParaRPr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00000"/>
              </a:lnSpc>
            </a:pPr>
            <a:endParaRPr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00000"/>
              </a:lnSpc>
            </a:pPr>
            <a:r>
              <a:rPr 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《礼佛大忏悔文》念得越多，心里越来越平静，越来越开心。经文念到后来就是声波光束，就是和菩萨接通了。</a:t>
            </a:r>
            <a:endParaRPr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sz="2000">
                <a:solidFill>
                  <a:schemeClr val="bg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《善恶都是因果》 视频（第7集）</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08000" y="734695"/>
            <a:ext cx="11355070" cy="545084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   </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人首先要洗涤过去的贪瞋痴三毒。</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洗涤就是要把过去曾经贪过的、恨过的，还有做过的愚痴的事情，</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全部转污为净，</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就是把过去那些污染的东西转为干净，这样就叫洗涤，</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身心就会得到干净和光明。</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人为什么身心不光明、不干净呢？就是因为整天不开心、难受，内心就慢慢开始污染了， 不干净了。</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心里不干净的话，那慢慢地就被贪瞋痴所染，自身佛性就不能显现。</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自身佛性就是要慈悲别人，要对别人好，不要去贪。</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r>
              <a:rPr lang="en-US" sz="2700" b="0">
                <a:effectLst/>
                <a:latin typeface="黑体" panose="02010609060101010101" charset="-122"/>
                <a:ea typeface="黑体" panose="02010609060101010101" charset="-122"/>
                <a:cs typeface="黑体" panose="02010609060101010101" charset="-122"/>
                <a:sym typeface="可可唯自强者强" panose="020B0503020204020204" charset="-128"/>
              </a:rPr>
              <a:t>   </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一个人怎样能够洗涤自己的贪瞋痴呢？</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最好的方法就是念礼佛大忏悔文，</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一定要多念。因为</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一个人如果不喜欢忏悔，不喜欢承认</a:t>
            </a:r>
            <a:endPar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实修链接</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4" name="7.《善恶都是因果》 视频（第7集）（节选）">
            <a:hlinkClick r:id="" action="ppaction://media"/>
          </p:cNvPr>
          <p:cNvPicPr/>
          <p:nvPr>
            <a:audioFile r:link="rId1"/>
            <p:extLst>
              <p:ext uri="{DAA4B4D4-6D71-4841-9C94-3DE7FCFB9230}">
                <p14:media xmlns:p14="http://schemas.microsoft.com/office/powerpoint/2010/main" r:embed="rId2"/>
              </p:ext>
            </p:extLst>
          </p:nvPr>
        </p:nvPicPr>
        <p:blipFill>
          <a:blip r:embed="rId3"/>
          <a:stretch>
            <a:fillRect/>
          </a:stretch>
        </p:blipFill>
        <p:spPr>
          <a:xfrm>
            <a:off x="604520" y="777240"/>
            <a:ext cx="619125" cy="619125"/>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numSld="4">
                <p:cTn id="2" fill="hold" display="1">
                  <p:stCondLst>
                    <p:cond delay="indefinite"/>
                  </p:stCondLst>
                  <p:endCondLst>
                    <p:cond evt="onStopAudio">
                      <p:tgtEl>
                        <p:sldTgt/>
                      </p:tgtEl>
                    </p:cond>
                  </p:endCondLst>
                </p:cTn>
                <p:tgtEl>
                  <p:spTgt spid="4"/>
                </p:tgtEl>
              </p:cMediaNode>
            </p:audio>
            <p:seq concurrent="1" nextAc="seek">
              <p:cTn id="3" restart="whenNotActive" fill="hold" evtFilter="cancelBubble" nodeType="interactiveSeq">
                <p:stCondLst>
                  <p:cond evt="onClick" delay="0">
                    <p:tgtEl>
                      <p:spTgt spid="4"/>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sz="2000">
                <a:solidFill>
                  <a:schemeClr val="bg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《善恶都是因果》 视频（第7集）</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08000" y="734695"/>
            <a:ext cx="11355070" cy="545084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自己的缺点， 他就很容易陷入困境，陷入困境的话就无法相应身口意。</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一个人不喜欢承认自己的缺点，就经常不开心，经常想不通，经常难受。</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r>
              <a:rPr lang="en-US" sz="2700" b="0">
                <a:effectLst/>
                <a:latin typeface="黑体" panose="02010609060101010101" charset="-122"/>
                <a:ea typeface="黑体" panose="02010609060101010101" charset="-122"/>
                <a:cs typeface="黑体" panose="02010609060101010101" charset="-122"/>
                <a:sym typeface="可可唯自强者强" panose="020B0503020204020204" charset="-128"/>
              </a:rPr>
              <a:t>   </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怎样</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跟自己的身体、嘴巴还有意念能够合在一起，让自己的心想得通， 说话说出来像佛，意念想出来像菩萨</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一个人要有根本的清净佛性，</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就是佛经常讲的境转而心不转。</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环境不管发生什么，心不要转，境转心不转。</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根本清净的佛性，就是九识田中的阿摩罗识，这就是良心本性。</a:t>
            </a: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r>
              <a:rPr lang="en-US" sz="2700">
                <a:effectLst/>
                <a:latin typeface="黑体" panose="02010609060101010101" charset="-122"/>
                <a:ea typeface="黑体" panose="02010609060101010101" charset="-122"/>
                <a:cs typeface="黑体" panose="02010609060101010101" charset="-122"/>
                <a:sym typeface="可可唯自强者强" panose="020B0503020204020204" charset="-128"/>
              </a:rPr>
              <a:t>   </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a:t>
            </a:r>
            <a:endPar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实修链接</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561340" y="-635"/>
            <a:ext cx="11195050" cy="6917690"/>
          </a:xfrm>
          <a:prstGeom prst="rect">
            <a:avLst/>
          </a:prstGeom>
        </p:spPr>
        <p:txBody>
          <a:bodyPr vert="horz" lIns="90000" tIns="46800" rIns="90000" bIns="46800" rtlCol="0" anchor="ctr" anchorCtr="0">
            <a:normAutofit lnSpcReduction="10000"/>
            <a:scene3d>
              <a:camera prst="orthographicFront"/>
              <a:lightRig rig="soft" dir="t">
                <a:rot lat="0" lon="0" rev="15600000"/>
              </a:lightRig>
            </a:scene3d>
            <a:sp3d extrusionH="57150" prstMaterial="softEdge">
              <a:bevelT w="25400" h="38100"/>
            </a:sp3d>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just">
              <a:lnSpc>
                <a:spcPct val="150000"/>
              </a:lnSpc>
            </a:pPr>
            <a:r>
              <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释迦牟尼佛、观世音菩萨和师父会永远加持保佑每个正信正念的好孩子，佛法的传承靠每个佛子薪火相传，师父会引领你们到达彼岸。希望你们珍惜末法时期最后一班法船，众生的苦就是师父的苦，师父愿你们一世修成报佛恩！</a:t>
            </a: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just">
              <a:lnSpc>
                <a:spcPct val="150000"/>
              </a:lnSpc>
            </a:pP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r>
              <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师父  </a:t>
            </a: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r>
              <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2021年11月5日 </a:t>
            </a: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sz="2000">
                <a:solidFill>
                  <a:schemeClr val="bg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《善恶都是因果》 视频（第7集）</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08000" y="734695"/>
            <a:ext cx="11355070" cy="545084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700" b="0">
                <a:effectLst/>
                <a:latin typeface="黑体" panose="02010609060101010101" charset="-122"/>
                <a:ea typeface="黑体" panose="02010609060101010101" charset="-122"/>
                <a:cs typeface="黑体" panose="02010609060101010101" charset="-122"/>
                <a:sym typeface="可可唯自强者强" panose="020B0503020204020204" charset="-128"/>
              </a:rPr>
              <a:t>   </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有些人一念礼佛大忏悔文就想起很多过去的事情。</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实际上真正礼佛大忏悔文念完之后，人应该可以使自己跳出痛苦。</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但是很多人一念礼佛大忏悔文，“哎呀！我对这件事情啊……”这叫事忏。你要从理论上去鉴别它， “我今天念了礼佛大忏悔文，这么多的菩萨，观世音菩萨、伟大的佛陀， 所有的菩萨、佛都在看着我们，在改变自己，我今天忏悔了，这个事情希望菩萨能够帮我消除”，</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你这个时候心里就法喜充满，</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而不是念礼佛大忏悔文让你回忆过去。</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r>
              <a:rPr lang="en-US" sz="2700" b="0">
                <a:effectLst/>
                <a:latin typeface="黑体" panose="02010609060101010101" charset="-122"/>
                <a:ea typeface="黑体" panose="02010609060101010101" charset="-122"/>
                <a:cs typeface="黑体" panose="02010609060101010101" charset="-122"/>
                <a:sym typeface="可可唯自强者强" panose="020B0503020204020204" charset="-128"/>
              </a:rPr>
              <a:t>   </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一个人怎样跳出痛苦，并阻止自己的罪孽？就是要发大愿心。</a:t>
            </a:r>
            <a:endPar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实修链接</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sz="2000">
                <a:solidFill>
                  <a:schemeClr val="bg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《善恶都是因果》 视频（第7集）</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08000" y="734695"/>
            <a:ext cx="11355070" cy="160210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比方说有一个灾难来了，一个天灾来了，</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大愿心可以消掉很多业障。</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不管碰到什么事情，</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念礼佛大忏悔文，罪孽消除得最快。</a:t>
            </a:r>
            <a:endPar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实修链接</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sz="2000">
                <a:solidFill>
                  <a:schemeClr val="bg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七《33、忏悔习气 清净道场》</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08000" y="734695"/>
            <a:ext cx="11355070" cy="535432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700" b="0">
                <a:effectLst/>
                <a:latin typeface="黑体" panose="02010609060101010101" charset="-122"/>
                <a:ea typeface="黑体" panose="02010609060101010101" charset="-122"/>
                <a:cs typeface="黑体" panose="02010609060101010101" charset="-122"/>
                <a:sym typeface="可可唯自强者强" panose="020B0503020204020204" charset="-128"/>
              </a:rPr>
              <a:t>   </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当你忏悔了之后，你的人就会变成一种清净的法器，</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为什么？</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就像一个清净的道场一样，</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因为你忏悔了之后，就是打扫了自己心灵当中肮脏的东西，让那些肮脏的东西统统地离开了你的身体、肉体和灵魂，你的心就得到安定和干净，就像一个干净的道场一样，</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菩萨可以随时地常住在你的心中。</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所以忏悔是最重要的，忏悔相当于在人间不断地擦洗和洗涤，你就变成了一个法器，菩萨一住在你的身上，菩萨就可以用你的法器去度人，去帮助人家，可以去救人。如果不干净，怎么可以成为法器呢？</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你拥有了清净的道场，你就能</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实修链接</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sz="2000">
                <a:solidFill>
                  <a:schemeClr val="bg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七《33、忏悔习气 清净道场》</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08000" y="734695"/>
            <a:ext cx="11355070" cy="16973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承受清净的法留，</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因为你已经成为一种法器了，所以，你才能让这些佛法留在你的心中。</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实修链接</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1"/>
          <p:cNvSpPr>
            <a:spLocks noGrp="1"/>
          </p:cNvSpPr>
          <p:nvPr/>
        </p:nvSpPr>
        <p:spPr>
          <a:xfrm>
            <a:off x="349200" y="58575"/>
            <a:ext cx="11545200" cy="626300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lnSpc>
                <a:spcPct val="200000"/>
              </a:lnSpc>
            </a:pPr>
            <a:r>
              <a:rPr sz="3500" b="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结束语 </a:t>
            </a:r>
            <a:endParaRPr sz="3500" b="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just">
              <a:lnSpc>
                <a:spcPct val="200000"/>
              </a:lnSpc>
            </a:pPr>
            <a:r>
              <a:rPr sz="2700" b="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本次共修如有不如理不如法的地方，请南无释迦牟尼佛，南无观世音菩萨，恩师盧軍宏臺長，龙天护法慈悲原谅，给我们智慧。加持我们正信正念、如理如法的修心修行，破一品无明，证一分法身！ </a:t>
            </a:r>
            <a:endParaRPr sz="2700" b="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200000"/>
              </a:lnSpc>
            </a:pPr>
            <a:endParaRPr sz="2700" b="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just">
              <a:lnSpc>
                <a:spcPct val="200000"/>
              </a:lnSpc>
            </a:pPr>
            <a:r>
              <a:rPr sz="2700" b="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感恩南无释迦牟尼佛！感恩南无观世音菩萨！感恩师父！感恩大家！</a:t>
            </a:r>
            <a:endParaRPr sz="2700" b="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0" y="865505"/>
            <a:ext cx="12191365" cy="2984500"/>
          </a:xfrm>
          <a:prstGeom prst="rect">
            <a:avLst/>
          </a:prstGeom>
        </p:spPr>
        <p:txBody>
          <a:bodyPr vert="horz" lIns="90000" tIns="46800" rIns="90000" bIns="46800" rtlCol="0" anchor="ctr" anchorCtr="0">
            <a:normAutofit/>
            <a:scene3d>
              <a:camera prst="orthographicFront"/>
              <a:lightRig rig="soft" dir="t">
                <a:rot lat="0" lon="0" rev="15600000"/>
              </a:lightRig>
            </a:scene3d>
            <a:sp3d extrusionH="57150" prstMaterial="softEdge">
              <a:bevelT w="25400" h="38100"/>
            </a:sp3d>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br>
              <a:rPr lang="zh-CN" altLang="en-US" sz="5400" b="0">
                <a:solidFill>
                  <a:schemeClr val="accent4">
                    <a:lumMod val="50000"/>
                  </a:schemeClr>
                </a:solidFill>
                <a:effectLst/>
                <a:latin typeface="华康圆体W8" panose="020F0809000000000000" charset="-122"/>
                <a:ea typeface="华康圆体W8" panose="020F0809000000000000" charset="-122"/>
                <a:sym typeface="可可唯自强者强" panose="020B0503020204020204" charset="-128"/>
              </a:rPr>
            </a:br>
            <a:r>
              <a:rPr lang="zh-CN" altLang="en-US" sz="5400" b="0">
                <a:solidFill>
                  <a:schemeClr val="accent4">
                    <a:lumMod val="50000"/>
                  </a:schemeClr>
                </a:solidFill>
                <a:effectLst/>
                <a:latin typeface="黑体" panose="02010609060101010101" charset="-122"/>
                <a:ea typeface="黑体" panose="02010609060101010101" charset="-122"/>
                <a:sym typeface="可可唯自强者强" panose="020B0503020204020204" charset="-128"/>
              </a:rPr>
              <a:t>念礼佛大忏悔文，消自己的孽障</a:t>
            </a:r>
            <a:endParaRPr lang="zh-CN" altLang="en-US" sz="5400" b="0">
              <a:solidFill>
                <a:schemeClr val="accent4">
                  <a:lumMod val="50000"/>
                </a:schemeClr>
              </a:solidFill>
              <a:effectLst/>
              <a:latin typeface="黑体" panose="02010609060101010101" charset="-122"/>
              <a:ea typeface="黑体" panose="02010609060101010101" charset="-122"/>
              <a:sym typeface="可可唯自强者强" panose="020B0503020204020204" charset="-128"/>
            </a:endParaRPr>
          </a:p>
        </p:txBody>
      </p:sp>
      <p:sp>
        <p:nvSpPr>
          <p:cNvPr id="6" name="文本框 5"/>
          <p:cNvSpPr txBox="1"/>
          <p:nvPr/>
        </p:nvSpPr>
        <p:spPr>
          <a:xfrm>
            <a:off x="-139700" y="4022725"/>
            <a:ext cx="12142470"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pPr algn="ctr"/>
            <a:r>
              <a:rPr lang="en-US" altLang="zh-CN" sz="2000">
                <a:solidFill>
                  <a:schemeClr val="accent4">
                    <a:lumMod val="50000"/>
                  </a:schemeClr>
                </a:solidFill>
                <a:effectLst/>
                <a:latin typeface="华康圆体W8" panose="020F0809000000000000" charset="-122"/>
                <a:ea typeface="华康圆体W8" panose="020F0809000000000000" charset="-122"/>
              </a:rPr>
              <a:t> </a:t>
            </a:r>
            <a:r>
              <a:rPr lang="en-US" altLang="zh-CN" sz="2000">
                <a:solidFill>
                  <a:schemeClr val="accent4">
                    <a:lumMod val="50000"/>
                  </a:schemeClr>
                </a:solidFill>
                <a:effectLst/>
                <a:latin typeface="黑体" panose="02010609060101010101" charset="-122"/>
                <a:ea typeface="黑体" panose="02010609060101010101" charset="-122"/>
                <a:cs typeface="黑体" panose="02010609060101010101" charset="-122"/>
              </a:rPr>
              <a:t> </a:t>
            </a:r>
            <a:r>
              <a:rPr lang="zh-CN" altLang="en-US" sz="2000" b="1">
                <a:solidFill>
                  <a:schemeClr val="accent4">
                    <a:lumMod val="50000"/>
                  </a:schemeClr>
                </a:solidFill>
                <a:effectLst/>
                <a:latin typeface="黑体" panose="02010609060101010101" charset="-122"/>
                <a:ea typeface="黑体" panose="02010609060101010101" charset="-122"/>
                <a:cs typeface="黑体" panose="02010609060101010101" charset="-122"/>
              </a:rPr>
              <a:t>《白话佛法·第三册》第九篇</a:t>
            </a:r>
            <a:endParaRPr lang="zh-CN" altLang="en-US" sz="2000" b="1">
              <a:solidFill>
                <a:schemeClr val="accent4">
                  <a:lumMod val="50000"/>
                </a:schemeClr>
              </a:solidFill>
              <a:effectLst/>
              <a:latin typeface="黑体" panose="02010609060101010101" charset="-122"/>
              <a:ea typeface="黑体" panose="02010609060101010101" charset="-122"/>
              <a:cs typeface="黑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just">
              <a:lnSpc>
                <a:spcPct val="150000"/>
              </a:lnSpc>
            </a:pPr>
            <a:r>
              <a:rPr lang="en-US"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   </a:t>
            </a: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臺長今天跟大家讲一讲《礼佛大忏悔文》的作用。念《礼佛大忏悔文》效果为什么这么好？还有人问臺長，为什么十小咒里面还有几个经文臺長没有教我们念？你们猜猜看为什么？这是因为观世音菩萨没告诉臺長，臺長就不敢教你们。过去臺長没有教你们念《礼佛大忏悔文》，现在菩萨叫臺長教你们念《礼佛大忏悔文》，所以臺長就开始教你们念。你们念了灵不灵啊？《礼佛大忏悔文》的力量非常强大。</a:t>
            </a:r>
            <a:endPar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just">
              <a:lnSpc>
                <a:spcPct val="150000"/>
              </a:lnSpc>
            </a:pPr>
            <a:r>
              <a:rPr lang="en-US"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   </a:t>
            </a: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很多人问念《礼佛大忏悔文》有什么好处？臺長给大家举个例子。比如说我今天偷了人家的一样东西，这是不是做坏事了？</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做坏事后，</a:t>
            </a:r>
            <a:endParaRPr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just">
              <a:lnSpc>
                <a:spcPct val="150000"/>
              </a:lnSpc>
            </a:pP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在人的心灵中、在人的脑子里就会形成一团黑气。</a:t>
            </a: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偷东西可能是一小团黑气，如果是杀了一条狗或者一个人，就会形成一团黑雾。黑雾上了你的身体后，鬼魂可以随时随地进入你的身体，因为</a:t>
            </a:r>
            <a:r>
              <a:rPr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黑雾是在身上存有鬼魂阴气的地方。每做一件坏事就会有一团黑气进入人的身体。</a:t>
            </a: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臺長看图腾的时候，经常看见很多人身上都是黑气，说明这个人做了很多坏事，包括前世做的坏事。</a:t>
            </a:r>
            <a:r>
              <a:rPr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黑气越多的人，身体越不好。</a:t>
            </a:r>
            <a:endParaRPr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just">
              <a:lnSpc>
                <a:spcPct val="150000"/>
              </a:lnSpc>
            </a:pPr>
            <a:r>
              <a:rPr lang="en-US"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   </a:t>
            </a:r>
            <a:r>
              <a:rPr lang="en-US"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大家知道，火药不是黑的吗，就</a:t>
            </a:r>
            <a:r>
              <a:rPr lang="en-US"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拿火药比喻孽障，火药在身体上积存得越多，等到积存得满了，</a:t>
            </a:r>
            <a:r>
              <a:rPr lang="en-US"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就是坏事做得很多了，好了，受报的时候就来了。到了这个时候，</a:t>
            </a:r>
            <a:r>
              <a:rPr lang="en-US"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孽障被激活成灵性，整个身体就会</a:t>
            </a:r>
            <a:endParaRPr lang="en-US"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just">
              <a:lnSpc>
                <a:spcPct val="150000"/>
              </a:lnSpc>
            </a:pPr>
            <a:r>
              <a:rPr lang="en-US"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爆炸。</a:t>
            </a:r>
            <a:r>
              <a:rPr lang="en-US"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等于某人一查出来就是癌症，要不就是被汽车撞死，或者被人家杀死，或者是家里倒大霉，反正是什么事情都来了。臺長现在看了很多图腾，没有看见几个听众身上很干净的。你们听过臺長的节目吗？当臺長看见某个人身上很亮时，臺長很惊奇。这说明现在人的身上有很多孽障，人的坏脑筋动得太多了，整天就只知道怎样来弄人家、来赚人家的钱、来占人家便宜，不知道布施，不知道对人家好一点，这是最大的问题。所以前世和今世的孽障就会像火药一样储存在身体里。比如十几岁时做了几件坏事，应该到了五十多岁时报应来了，例如腰背酸痛，这就是我们常说的更年期到了。</a:t>
            </a:r>
            <a:endParaRPr lang="en-US"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just">
              <a:lnSpc>
                <a:spcPct val="150000"/>
              </a:lnSpc>
            </a:pPr>
            <a:r>
              <a:rPr lang="en-US"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   </a:t>
            </a:r>
            <a:r>
              <a:rPr lang="en-US"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更年期实际上就是一个报应期。</a:t>
            </a:r>
            <a:r>
              <a:rPr lang="en-US"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一般在45岁到55岁这一段时间，</a:t>
            </a:r>
            <a:endParaRPr lang="en-US"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just">
              <a:lnSpc>
                <a:spcPct val="150000"/>
              </a:lnSpc>
            </a:pPr>
            <a:r>
              <a:rPr lang="en-US"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事业、身体等都开始走下坡路。当一个人的火药积得越来越多，只要有一个灵性上身，</a:t>
            </a:r>
            <a:r>
              <a:rPr lang="en-US"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最大的灵性就是黑白无常，</a:t>
            </a:r>
            <a:r>
              <a:rPr lang="en-US"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一看你全是黑的，你的阳寿到了，</a:t>
            </a:r>
            <a:r>
              <a:rPr lang="en-US"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这两个灵性上来一点火药你就爆炸了。</a:t>
            </a:r>
            <a:r>
              <a:rPr lang="en-US"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臺長要你们</a:t>
            </a:r>
            <a:r>
              <a:rPr lang="en-US"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念《礼佛大忏悔文》，就是为了帮你们消掉你们身上一块一块的黑气，就是要把火药给抹掉。</a:t>
            </a:r>
            <a:r>
              <a:rPr lang="en-US"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要记住，</a:t>
            </a:r>
            <a:r>
              <a:rPr lang="en-US"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你们把火药抹掉得越多，就算晚年还有一点点火药，但点一下也是很轻的，也能过关的。</a:t>
            </a:r>
            <a:r>
              <a:rPr lang="en-US"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如果你们身上的火药太多，一点火全身会炸得粉碎。人间的道理就是这样的。臺長有时看你们身上全部是黑的，只有叫你们念《礼佛大忏悔文》。</a:t>
            </a:r>
            <a:endParaRPr lang="en-US"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6.xml><?xml version="1.0" encoding="utf-8"?>
<p:tagLst xmlns:p="http://schemas.openxmlformats.org/presentationml/2006/main">
  <p:tag name="KSO_WM_BEAUTIFY_FLAG" val="#wm#"/>
  <p:tag name="KSO_WM_TEMPLATE_CATEGORY" val="custom"/>
  <p:tag name="KSO_WM_TEMPLATE_INDEX" val="20205176"/>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10.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11.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12.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13.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14.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2.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3.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4.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5.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6.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7.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8.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9.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docProps/app.xml><?xml version="1.0" encoding="utf-8"?>
<Properties xmlns="http://schemas.openxmlformats.org/officeDocument/2006/extended-properties" xmlns:vt="http://schemas.openxmlformats.org/officeDocument/2006/docPropsVTypes">
  <TotalTime>0</TotalTime>
  <Words>9440</Words>
  <Application>WPS 演示</Application>
  <PresentationFormat>宽屏</PresentationFormat>
  <Paragraphs>257</Paragraphs>
  <Slides>44</Slides>
  <Notes>4</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44</vt:i4>
      </vt:variant>
    </vt:vector>
  </HeadingPairs>
  <TitlesOfParts>
    <vt:vector size="57" baseType="lpstr">
      <vt:lpstr>Arial</vt:lpstr>
      <vt:lpstr>宋体</vt:lpstr>
      <vt:lpstr>Wingdings</vt:lpstr>
      <vt:lpstr>微软雅黑</vt:lpstr>
      <vt:lpstr>Wingdings</vt:lpstr>
      <vt:lpstr>楷体</vt:lpstr>
      <vt:lpstr>可可唯自强者强</vt:lpstr>
      <vt:lpstr>Yu Gothic UI</vt:lpstr>
      <vt:lpstr>华康圆体W8</vt:lpstr>
      <vt:lpstr>黑体</vt:lpstr>
      <vt:lpstr>Arial Unicode MS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188</cp:revision>
  <dcterms:created xsi:type="dcterms:W3CDTF">2019-06-19T02:08:00Z</dcterms:created>
  <dcterms:modified xsi:type="dcterms:W3CDTF">2022-01-07T02:56:32Z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2052-11.1.0.11194</vt:lpwstr>
  </property>
  <property fmtid="{D5CDD505-2E9C-101B-9397-08002B2CF9AE}" pid="3" name="ICV">
    <vt:lpwstr>FFBF1A6DD4764C2E8F61C9EF1BA73731</vt:lpwstr>
  </property>
</Properties>
</file>