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3"/>
  </p:notesMasterIdLst>
  <p:sldIdLst>
    <p:sldId id="321" r:id="rId3"/>
    <p:sldId id="322" r:id="rId4"/>
    <p:sldId id="323" r:id="rId5"/>
    <p:sldId id="324" r:id="rId6"/>
    <p:sldId id="319" r:id="rId7"/>
    <p:sldId id="257" r:id="rId8"/>
    <p:sldId id="258" r:id="rId9"/>
    <p:sldId id="320" r:id="rId10"/>
    <p:sldId id="261" r:id="rId11"/>
    <p:sldId id="262" r:id="rId12"/>
    <p:sldId id="263" r:id="rId13"/>
    <p:sldId id="265" r:id="rId14"/>
    <p:sldId id="267" r:id="rId15"/>
    <p:sldId id="268" r:id="rId16"/>
    <p:sldId id="269" r:id="rId17"/>
    <p:sldId id="360" r:id="rId18"/>
    <p:sldId id="271" r:id="rId19"/>
    <p:sldId id="274" r:id="rId20"/>
    <p:sldId id="273" r:id="rId21"/>
    <p:sldId id="275" r:id="rId22"/>
    <p:sldId id="276" r:id="rId23"/>
    <p:sldId id="279" r:id="rId24"/>
    <p:sldId id="278" r:id="rId25"/>
    <p:sldId id="277" r:id="rId26"/>
    <p:sldId id="280" r:id="rId27"/>
    <p:sldId id="281" r:id="rId28"/>
    <p:sldId id="282" r:id="rId29"/>
    <p:sldId id="283" r:id="rId30"/>
    <p:sldId id="285" r:id="rId31"/>
    <p:sldId id="326" r:id="rId32"/>
    <p:sldId id="286" r:id="rId33"/>
    <p:sldId id="288" r:id="rId34"/>
    <p:sldId id="289" r:id="rId35"/>
    <p:sldId id="290" r:id="rId36"/>
    <p:sldId id="331" r:id="rId37"/>
    <p:sldId id="292" r:id="rId38"/>
    <p:sldId id="294" r:id="rId39"/>
    <p:sldId id="293" r:id="rId40"/>
    <p:sldId id="295" r:id="rId41"/>
    <p:sldId id="330" r:id="rId42"/>
  </p:sldIdLst>
  <p:sldSz cx="12192000" cy="6858000"/>
  <p:notesSz cx="6858000" cy="9144000"/>
  <p:embeddedFontLst>
    <p:embeddedFont>
      <p:font typeface="SimSun" panose="02010600030101010101" pitchFamily="2" charset="-122"/>
      <p:regular r:id="rId47"/>
    </p:embeddedFont>
    <p:embeddedFont>
      <p:font typeface="Microsoft YaHei" panose="020B0503020204020204" pitchFamily="34" charset="-122"/>
      <p:regular r:id="rId48"/>
    </p:embeddedFont>
    <p:embeddedFont>
      <p:font typeface="KaiTi" panose="02010609060101010101" charset="-122"/>
      <p:regular r:id="rId49"/>
    </p:embeddedFont>
    <p:embeddedFont>
      <p:font typeface="SimHei" panose="02010609060101010101" charset="-122"/>
      <p:regular r:id="rId50"/>
    </p:embeddedFont>
    <p:embeddedFont>
      <p:font typeface="Calibri" panose="020F0502020204030204" charset="0"/>
      <p:regular r:id="rId51"/>
      <p:bold r:id="rId52"/>
      <p:italic r:id="rId53"/>
      <p:boldItalic r:id="rId5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54"/>
        <p:guide pos="382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4" Type="http://schemas.openxmlformats.org/officeDocument/2006/relationships/font" Target="fonts/font8.fntdata"/><Relationship Id="rId53" Type="http://schemas.openxmlformats.org/officeDocument/2006/relationships/font" Target="fonts/font7.fntdata"/><Relationship Id="rId52" Type="http://schemas.openxmlformats.org/officeDocument/2006/relationships/font" Target="fonts/font6.fntdata"/><Relationship Id="rId51" Type="http://schemas.openxmlformats.org/officeDocument/2006/relationships/font" Target="fonts/font5.fntdata"/><Relationship Id="rId50" Type="http://schemas.openxmlformats.org/officeDocument/2006/relationships/font" Target="fonts/font4.fntdata"/><Relationship Id="rId5" Type="http://schemas.openxmlformats.org/officeDocument/2006/relationships/slide" Target="slides/slide3.xml"/><Relationship Id="rId49" Type="http://schemas.openxmlformats.org/officeDocument/2006/relationships/font" Target="fonts/font3.fntdata"/><Relationship Id="rId48" Type="http://schemas.openxmlformats.org/officeDocument/2006/relationships/font" Target="fonts/font2.fntdata"/><Relationship Id="rId47" Type="http://schemas.openxmlformats.org/officeDocument/2006/relationships/font" Target="fonts/font1.fntdata"/><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notesMaster" Target="notesMasters/notesMaster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Microsoft YaHei"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Microsoft YaHei"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Microsoft YaHei" panose="020B0503020204020204" pitchFamily="34"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Microsoft YaHei"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Microsoft YaHei"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Microsoft YaHei"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Microsoft YaHei"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Microsoft YaHe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3.xml"/><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76.xml"/><Relationship Id="rId4" Type="http://schemas.openxmlformats.org/officeDocument/2006/relationships/image" Target="../media/image2.png"/><Relationship Id="rId3" Type="http://schemas.microsoft.com/office/2007/relationships/media" Target="../media/media2.mp3"/><Relationship Id="rId2" Type="http://schemas.openxmlformats.org/officeDocument/2006/relationships/audio" Target="../media/media2.mp3"/><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8.xml"/><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79.xml"/><Relationship Id="rId4" Type="http://schemas.openxmlformats.org/officeDocument/2006/relationships/image" Target="../media/image2.png"/><Relationship Id="rId3" Type="http://schemas.microsoft.com/office/2007/relationships/media" Target="../media/media3.mp3"/><Relationship Id="rId2" Type="http://schemas.openxmlformats.org/officeDocument/2006/relationships/audio" Target="../media/media3.mp3"/><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0.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xml"/><Relationship Id="rId2" Type="http://schemas.openxmlformats.org/officeDocument/2006/relationships/tags" Target="../tags/tag82.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5.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86.xml"/><Relationship Id="rId4" Type="http://schemas.openxmlformats.org/officeDocument/2006/relationships/image" Target="../media/image2.png"/><Relationship Id="rId3" Type="http://schemas.microsoft.com/office/2007/relationships/media" Target="../media/media4.mp3"/><Relationship Id="rId2" Type="http://schemas.openxmlformats.org/officeDocument/2006/relationships/audio" Target="../media/media4.mp3"/><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87.xml"/><Relationship Id="rId4" Type="http://schemas.openxmlformats.org/officeDocument/2006/relationships/image" Target="../media/image2.png"/><Relationship Id="rId3" Type="http://schemas.microsoft.com/office/2007/relationships/media" Target="../media/media5.mp3"/><Relationship Id="rId2" Type="http://schemas.openxmlformats.org/officeDocument/2006/relationships/audio" Target="../media/media5.mp3"/><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8.xml"/><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9.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0.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92.xml"/><Relationship Id="rId4" Type="http://schemas.openxmlformats.org/officeDocument/2006/relationships/image" Target="../media/image2.png"/><Relationship Id="rId3" Type="http://schemas.microsoft.com/office/2007/relationships/media" Target="../media/media6.mp3"/><Relationship Id="rId2" Type="http://schemas.openxmlformats.org/officeDocument/2006/relationships/audio" Target="../media/media6.mp3"/><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3.xml"/><Relationship Id="rId1" Type="http://schemas.openxmlformats.org/officeDocument/2006/relationships/image" Target="../media/image3.jpeg"/></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hemeOverride" Target="../theme/themeOverride2.xml"/><Relationship Id="rId5" Type="http://schemas.openxmlformats.org/officeDocument/2006/relationships/tags" Target="../tags/tag94.xml"/><Relationship Id="rId4" Type="http://schemas.openxmlformats.org/officeDocument/2006/relationships/image" Target="../media/image2.png"/><Relationship Id="rId3" Type="http://schemas.microsoft.com/office/2007/relationships/media" Target="../media/media7.mp3"/><Relationship Id="rId2" Type="http://schemas.openxmlformats.org/officeDocument/2006/relationships/audio" Target="../media/media7.mp3"/><Relationship Id="rId1" Type="http://schemas.openxmlformats.org/officeDocument/2006/relationships/image" Target="../media/image3.jpeg"/></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95.xml"/><Relationship Id="rId4" Type="http://schemas.openxmlformats.org/officeDocument/2006/relationships/image" Target="../media/image2.png"/><Relationship Id="rId3" Type="http://schemas.microsoft.com/office/2007/relationships/media" Target="../media/media8.mp3"/><Relationship Id="rId2" Type="http://schemas.openxmlformats.org/officeDocument/2006/relationships/audio" Target="../media/media8.mp3"/><Relationship Id="rId1"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6.xml"/><Relationship Id="rId1" Type="http://schemas.openxmlformats.org/officeDocument/2006/relationships/image" Target="../media/image3.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8.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9.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0.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0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41020" y="-29845"/>
            <a:ext cx="11295380" cy="691769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感恩南无释迦牟尼佛（三称）</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感恩南无大慈大悲救苦救难广大灵感观世音菩萨摩诃萨（三称）</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感恩师父盧軍宏臺長（一称）</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给自己念三遍心经</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请南无大慈大悲救苦救难广大灵感观世音菩萨慈悲，加持我XX正信正念，如理如法，修心修行，增上智慧。</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pic>
        <p:nvPicPr>
          <p:cNvPr id="3" name="观世音菩萨圣号（东方台博客下载）">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99060" y="6210935"/>
            <a:ext cx="690245" cy="54737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91918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000">
                <p:cTn id="7" fill="hold" display="1">
                  <p:stCondLst>
                    <p:cond delay="indefinite"/>
                  </p:stCondLst>
                  <p:endCondLst>
                    <p:cond evt="onStopAudio">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310515" y="675640"/>
            <a:ext cx="11677650" cy="551243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SimHei" panose="02010609060101010101" charset="-122"/>
                <a:ea typeface="SimHei" panose="02010609060101010101" charset="-122"/>
                <a:sym typeface="可可唯自强者强" panose="020B0503020204020204" charset="-128"/>
              </a:rPr>
              <a:t>坏事，骂一次人，都产生了新的孽障，也就把身上的网编织得更密。</a:t>
            </a:r>
            <a:endParaRPr sz="2700" b="0">
              <a:effectLst/>
              <a:latin typeface="SimHei" panose="02010609060101010101" charset="-122"/>
              <a:ea typeface="SimHei" panose="02010609060101010101" charset="-122"/>
              <a:sym typeface="可可唯自强者强" panose="020B0503020204020204" charset="-128"/>
            </a:endParaRPr>
          </a:p>
          <a:p>
            <a:pPr algn="l">
              <a:lnSpc>
                <a:spcPct val="150000"/>
              </a:lnSpc>
            </a:pPr>
            <a:r>
              <a:rPr lang="en-US" sz="2700" b="0">
                <a:effectLst/>
                <a:latin typeface="SimHei" panose="02010609060101010101" charset="-122"/>
                <a:ea typeface="SimHei" panose="02010609060101010101" charset="-122"/>
                <a:sym typeface="可可唯自强者强" panose="020B0503020204020204" charset="-128"/>
              </a:rPr>
              <a:t>   </a:t>
            </a:r>
            <a:r>
              <a:rPr sz="2700" b="0">
                <a:effectLst/>
                <a:latin typeface="SimHei" panose="02010609060101010101" charset="-122"/>
                <a:ea typeface="SimHei" panose="02010609060101010101" charset="-122"/>
                <a:sym typeface="可可唯自强者强" panose="020B0503020204020204" charset="-128"/>
              </a:rPr>
              <a:t>当一份</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孽障</a:t>
            </a:r>
            <a:r>
              <a:rPr sz="2700" b="0">
                <a:effectLst/>
                <a:latin typeface="SimHei" panose="02010609060101010101" charset="-122"/>
                <a:ea typeface="SimHei" panose="02010609060101010101" charset="-122"/>
                <a:sym typeface="可可唯自强者强" panose="020B0503020204020204" charset="-128"/>
              </a:rPr>
              <a:t>未成熟的时候，</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它会压迫你的神经，阻碍你的运程，腐蚀你的肌体，使你谋求不顺，身体不健康，作为债务的利息和提醒。</a:t>
            </a:r>
            <a:r>
              <a:rPr sz="2700" b="0">
                <a:effectLst/>
                <a:latin typeface="SimHei" panose="02010609060101010101" charset="-122"/>
                <a:ea typeface="SimHei" panose="02010609060101010101" charset="-122"/>
                <a:sym typeface="可可唯自强者强" panose="020B0503020204020204" charset="-128"/>
              </a:rPr>
              <a:t>每当孽障成熟债务到期时，债主会通过突发病变或事故或其它形形色色的方式讨要，一旦还清，那么这份孽缘就消掉了，一份尘</a:t>
            </a:r>
            <a:r>
              <a:rPr sz="2700" b="0">
                <a:effectLst/>
                <a:latin typeface="SimHei" panose="02010609060101010101" charset="-122"/>
                <a:ea typeface="SimHei" panose="02010609060101010101" charset="-122"/>
                <a:sym typeface="可可唯自强者强" panose="020B0503020204020204" charset="-128"/>
              </a:rPr>
              <a:t>缘就了了。同样善缘也是缘，别人欠你的债一样要还清才行，否则你的尘缘断不了。不同的是，</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孽缘通常在三世内清算，</a:t>
            </a:r>
            <a:r>
              <a:rPr sz="2700" b="0">
                <a:effectLst/>
                <a:latin typeface="SimHei" panose="02010609060101010101" charset="-122"/>
                <a:ea typeface="SimHei" panose="02010609060101010101" charset="-122"/>
                <a:sym typeface="可可唯自强者强" panose="020B0503020204020204" charset="-128"/>
              </a:rPr>
              <a:t>但</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善缘</a:t>
            </a:r>
            <a:r>
              <a:rPr sz="2700" b="0">
                <a:effectLst/>
                <a:latin typeface="SimHei" panose="02010609060101010101" charset="-122"/>
                <a:ea typeface="SimHei" panose="02010609060101010101" charset="-122"/>
                <a:sym typeface="可可唯自强者强" panose="020B0503020204020204" charset="-128"/>
              </a:rPr>
              <a:t>也就是平时我们说的福分是在</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下一世内基本清完的。</a:t>
            </a:r>
            <a:r>
              <a:rPr sz="2700" b="0">
                <a:effectLst/>
                <a:latin typeface="SimHei" panose="02010609060101010101" charset="-122"/>
                <a:ea typeface="SimHei" panose="02010609060101010101" charset="-122"/>
                <a:sym typeface="可可唯自强者强" panose="020B0503020204020204" charset="-128"/>
              </a:rPr>
              <a:t>一个人45岁以前就是享受着他前一世的善缘带来的福分，45岁到55岁以后就开始享受今生行善的福报了，</a:t>
            </a:r>
            <a:endParaRPr sz="2700" b="0">
              <a:effectLst/>
              <a:latin typeface="SimHei" panose="02010609060101010101" charset="-122"/>
              <a:ea typeface="SimHei" panose="02010609060101010101" charset="-122"/>
              <a:sym typeface="可可唯自强者强" panose="020B0503020204020204" charset="-128"/>
            </a:endParaRPr>
          </a:p>
        </p:txBody>
      </p:sp>
      <p:sp>
        <p:nvSpPr>
          <p:cNvPr id="5" name="文本框 4"/>
          <p:cNvSpPr txBox="1"/>
          <p:nvPr/>
        </p:nvSpPr>
        <p:spPr>
          <a:xfrm>
            <a:off x="25400" y="6302375"/>
            <a:ext cx="12142470" cy="398780"/>
          </a:xfrm>
          <a:prstGeom prst="rect">
            <a:avLst/>
          </a:prstGeom>
          <a:noFill/>
        </p:spPr>
        <p:txBody>
          <a:bodyPr wrap="square" rtlCol="0">
            <a:spAutoFit/>
          </a:bodyPr>
          <a:p>
            <a:pPr algn="ct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218440" y="675640"/>
            <a:ext cx="11723370" cy="557212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SimHei" panose="02010609060101010101" charset="-122"/>
                <a:ea typeface="SimHei" panose="02010609060101010101" charset="-122"/>
                <a:sym typeface="可可唯自强者强" panose="020B0503020204020204" charset="-128"/>
              </a:rPr>
              <a:t>所以一般来说</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善缘在尘网中的羁绊力量不是很强，主要的羁绊都来自孽缘，这也就是为什么我们应把消孽障放在首位，当成首要任务来抓。</a:t>
            </a:r>
            <a:endPar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endParaRPr>
          </a:p>
          <a:p>
            <a:pPr algn="l">
              <a:lnSpc>
                <a:spcPct val="150000"/>
              </a:lnSpc>
            </a:pP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   只要缘未了，那么这份牵扯就摆脱不掉，就不能得到解脱。</a:t>
            </a:r>
            <a:r>
              <a:rPr sz="2700" b="0">
                <a:effectLst/>
                <a:latin typeface="SimHei" panose="02010609060101010101" charset="-122"/>
                <a:ea typeface="SimHei" panose="02010609060101010101" charset="-122"/>
                <a:sym typeface="可可唯自强者强" panose="020B0503020204020204" charset="-128"/>
              </a:rPr>
              <a:t>所以我们经常听到“尘缘未了”一说，既然未了，就还要转世重</a:t>
            </a:r>
            <a:r>
              <a:rPr sz="2700" b="0">
                <a:effectLst/>
                <a:latin typeface="SimHei" panose="02010609060101010101" charset="-122"/>
                <a:ea typeface="SimHei" panose="02010609060101010101" charset="-122"/>
                <a:sym typeface="可可唯自强者强" panose="020B0503020204020204" charset="-128"/>
              </a:rPr>
              <a:t>新再投胎。如果一个人任凭着这张网摆布，不知道如何斩断尘丝，那么累世中，还了旧债，惹新债，越积越多，最后只能在尘世中沉浮，随波逐流，饱受命运之苦。这就是为什么很多人之所以在人间地府，甚至地狱这个小圈子里转，不能进入天界的原因。因为尘网上的每一根丝就是一份因果，遵循着因果定律，没有任何力量可以斩断它，所以</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靠别人的</a:t>
            </a:r>
            <a:endParaRPr lang="en-US" sz="2700" b="0">
              <a:effectLst/>
              <a:latin typeface="SimHei" panose="02010609060101010101" charset="-122"/>
              <a:ea typeface="SimHei" panose="02010609060101010101" charset="-122"/>
              <a:sym typeface="可可唯自强者强" panose="020B0503020204020204" charset="-128"/>
            </a:endParaRPr>
          </a:p>
        </p:txBody>
      </p:sp>
      <p:sp>
        <p:nvSpPr>
          <p:cNvPr id="5" name="文本框 4"/>
          <p:cNvSpPr txBox="1"/>
          <p:nvPr/>
        </p:nvSpPr>
        <p:spPr>
          <a:xfrm>
            <a:off x="25400" y="6302375"/>
            <a:ext cx="12142470" cy="398780"/>
          </a:xfrm>
          <a:prstGeom prst="rect">
            <a:avLst/>
          </a:prstGeom>
          <a:noFill/>
        </p:spPr>
        <p:txBody>
          <a:bodyPr wrap="square" rtlCol="0">
            <a:spAutoFit/>
          </a:bodyPr>
          <a:p>
            <a:pPr algn="ct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271780" y="622935"/>
            <a:ext cx="11661775" cy="44469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帮助想脱离尘网是不可能的。佛法深刻地揭示了因果定律的运行法则，揭示了自主地消掉孽缘摆脱尘网的不二法门，</a:t>
            </a:r>
            <a:r>
              <a:rPr sz="2700" b="0">
                <a:effectLst/>
                <a:latin typeface="SimHei" panose="02010609060101010101" charset="-122"/>
                <a:ea typeface="SimHei" panose="02010609060101010101" charset="-122"/>
                <a:sym typeface="可可唯自强者强" panose="020B0503020204020204" charset="-128"/>
              </a:rPr>
              <a:t>所以佛法教给我们如何依靠自己的力量从尘网中摆脱出来的方法。</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因果定律不单只是“有因必有果”，还有</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一个重要方面就是</a:t>
            </a:r>
            <a:r>
              <a:rPr sz="2700">
                <a:solidFill>
                  <a:schemeClr val="accent4">
                    <a:lumMod val="50000"/>
                  </a:schemeClr>
                </a:solidFill>
                <a:effectLst/>
                <a:latin typeface="SimHei" panose="02010609060101010101" charset="-122"/>
                <a:ea typeface="SimHei" panose="02010609060101010101" charset="-122"/>
                <a:sym typeface="可可唯自强者强" panose="020B0503020204020204" charset="-128"/>
              </a:rPr>
              <a:t>“一份因果只能以另一份因果去改变”。</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正是因为这第二点，只要我们学佛修心，依教奉行，佛菩萨以无比的慈悲将这作为一份因果记作我们的功德来消掉孽障的因果。</a:t>
            </a:r>
            <a:r>
              <a:rPr sz="2700" b="0">
                <a:effectLst/>
                <a:latin typeface="SimHei" panose="02010609060101010101" charset="-122"/>
                <a:ea typeface="SimHei" panose="02010609060101010101" charset="-122"/>
                <a:sym typeface="可可唯自强者强" panose="020B0503020204020204" charset="-128"/>
              </a:rPr>
              <a:t>从这点来说，“佛法无边普度众生”真实不虚。</a:t>
            </a:r>
            <a:endPar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5" name="文本框 4"/>
          <p:cNvSpPr txBox="1"/>
          <p:nvPr/>
        </p:nvSpPr>
        <p:spPr>
          <a:xfrm>
            <a:off x="25400" y="6302375"/>
            <a:ext cx="12142470" cy="398780"/>
          </a:xfrm>
          <a:prstGeom prst="rect">
            <a:avLst/>
          </a:prstGeom>
          <a:noFill/>
        </p:spPr>
        <p:txBody>
          <a:bodyPr wrap="square" rtlCol="0">
            <a:spAutoFit/>
          </a:bodyPr>
          <a:p>
            <a:pPr algn="ct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311150" y="559435"/>
            <a:ext cx="11604625" cy="523367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sym typeface="可可唯自强者强" panose="020B0503020204020204" charset="-128"/>
              </a:rPr>
              <a:t>一份因果只能以另一份因果去改变</a:t>
            </a:r>
            <a:endParaRPr lang="zh-CN" altLang="en-US" sz="3200">
              <a:solidFill>
                <a:schemeClr val="accent4">
                  <a:lumMod val="50000"/>
                </a:schemeClr>
              </a:solidFill>
              <a:effectLst/>
              <a:latin typeface="KaiTi" panose="02010609060101010101" charset="-122"/>
              <a:ea typeface="KaiTi" panose="02010609060101010101" charset="-122"/>
              <a:sym typeface="可可唯自强者强" panose="020B0503020204020204" charset="-128"/>
            </a:endParaRPr>
          </a:p>
          <a:p>
            <a:pPr algn="ctr">
              <a:lnSpc>
                <a:spcPct val="150000"/>
              </a:lnSpc>
            </a:pPr>
            <a:endParaRPr lang="zh-CN" altLang="en-US" sz="3200">
              <a:solidFill>
                <a:srgbClr val="FF0000"/>
              </a:solidFill>
              <a:effectLst/>
              <a:latin typeface="KaiTi" panose="02010609060101010101" charset="-122"/>
              <a:ea typeface="KaiTi" panose="02010609060101010101" charset="-122"/>
              <a:sym typeface="可可唯自强者强" panose="020B0503020204020204" charset="-128"/>
            </a:endParaRPr>
          </a:p>
          <a:p>
            <a:pPr algn="ctr">
              <a:lnSpc>
                <a:spcPct val="150000"/>
              </a:lnSpc>
            </a:pPr>
            <a:r>
              <a:rPr lang="zh-CN" altLang="en-US" sz="3200">
                <a:solidFill>
                  <a:schemeClr val="accent1">
                    <a:lumMod val="75000"/>
                  </a:schemeClr>
                </a:solidFill>
                <a:effectLst/>
                <a:latin typeface="KaiTi" panose="02010609060101010101" charset="-122"/>
                <a:ea typeface="KaiTi" panose="02010609060101010101" charset="-122"/>
                <a:sym typeface="可可唯自强者强" panose="020B0503020204020204" charset="-128"/>
              </a:rPr>
              <a:t>只要我们学佛修心，依教奉行，佛菩萨以无比的慈悲将这作为一份因果记作我们的功德来消掉孽障的因果</a:t>
            </a:r>
            <a:endParaRPr lang="zh-CN" altLang="en-US" sz="3200">
              <a:solidFill>
                <a:schemeClr val="accent1">
                  <a:lumMod val="75000"/>
                </a:schemeClr>
              </a:solidFill>
              <a:effectLst/>
              <a:latin typeface="KaiTi" panose="02010609060101010101" charset="-122"/>
              <a:ea typeface="KaiTi" panose="02010609060101010101" charset="-122"/>
              <a:sym typeface="可可唯自强者强" panose="020B0503020204020204" charset="-128"/>
            </a:endParaRPr>
          </a:p>
        </p:txBody>
      </p:sp>
      <p:sp>
        <p:nvSpPr>
          <p:cNvPr id="5" name="文本框 4"/>
          <p:cNvSpPr txBox="1"/>
          <p:nvPr/>
        </p:nvSpPr>
        <p:spPr>
          <a:xfrm>
            <a:off x="25400" y="6256655"/>
            <a:ext cx="12142470" cy="398780"/>
          </a:xfrm>
          <a:prstGeom prst="rect">
            <a:avLst/>
          </a:prstGeom>
          <a:noFill/>
        </p:spPr>
        <p:txBody>
          <a:bodyPr wrap="square" rtlCol="0">
            <a:spAutoFit/>
          </a:bodyPr>
          <a:p>
            <a:pPr algn="ct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智慧法语</a:t>
            </a:r>
            <a:endPar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标题 1"/>
          <p:cNvSpPr>
            <a:spLocks noGrp="1"/>
          </p:cNvSpPr>
          <p:nvPr/>
        </p:nvSpPr>
        <p:spPr>
          <a:xfrm>
            <a:off x="567690" y="729615"/>
            <a:ext cx="11266170" cy="547179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袁了凡通过学佛改变命运给世人做榜样，现已成为菩萨</a:t>
            </a:r>
            <a:endParaRPr sz="3200" b="0">
              <a:solidFill>
                <a:srgbClr val="FF0000"/>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600" b="0">
                <a:effectLst/>
                <a:latin typeface="KaiTi" panose="02010609060101010101" charset="-122"/>
                <a:ea typeface="KaiTi" panose="02010609060101010101" charset="-122"/>
                <a:cs typeface="KaiTi" panose="02010609060101010101" charset="-122"/>
                <a:sym typeface="可可唯自强者强" panose="020B0503020204020204" charset="-128"/>
              </a:rPr>
              <a:t>男听众：师父，我问个《了凡四训》的事情。您也开示过袁了凡的例子，通过学佛修心改变命运。像袁了凡这个人，他给后代、给世人很大的影响，就告诉我们，命由己造，通过学佛修心改变命运。像袁了凡这样的人是不是已经成为菩萨了？</a:t>
            </a:r>
            <a:endParaRPr sz="26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600" b="0">
                <a:effectLst/>
                <a:latin typeface="KaiTi" panose="02010609060101010101" charset="-122"/>
                <a:ea typeface="KaiTi" panose="02010609060101010101" charset="-122"/>
                <a:cs typeface="KaiTi" panose="02010609060101010101" charset="-122"/>
                <a:sym typeface="可可唯自强者强" panose="020B0503020204020204" charset="-128"/>
              </a:rPr>
              <a:t>答：肯定了，他是菩萨了（太好了！）他这个例子传遍大江南北（对对对）而且流传于后世，实际上已经给我们这个在人间</a:t>
            </a:r>
            <a:r>
              <a:rPr sz="2600" b="0">
                <a:effectLst/>
                <a:latin typeface="KaiTi" panose="02010609060101010101" charset="-122"/>
                <a:ea typeface="KaiTi" panose="02010609060101010101" charset="-122"/>
                <a:cs typeface="KaiTi" panose="02010609060101010101" charset="-122"/>
                <a:sym typeface="可可唯自强者强" panose="020B0503020204020204" charset="-128"/>
              </a:rPr>
              <a:t>传下了一个“后得”，所以叫</a:t>
            </a:r>
            <a:r>
              <a:rPr sz="26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后得智，后得有智慧的话，你在天上的原灵会</a:t>
            </a:r>
            <a:endParaRPr sz="26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5" name="文本框 4"/>
          <p:cNvSpPr txBox="1"/>
          <p:nvPr/>
        </p:nvSpPr>
        <p:spPr>
          <a:xfrm>
            <a:off x="101600" y="6336665"/>
            <a:ext cx="12142470" cy="398780"/>
          </a:xfrm>
          <a:prstGeom prst="rect">
            <a:avLst/>
          </a:prstGeom>
          <a:noFill/>
        </p:spPr>
        <p:txBody>
          <a:bodyPr wrap="square" rtlCol="0">
            <a:spAutoFit/>
          </a:bodyPr>
          <a:p>
            <a:pPr algn="l"/>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玄问综合</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          </a:t>
            </a:r>
            <a:endPar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endParaRPr>
          </a:p>
        </p:txBody>
      </p:sp>
      <p:pic>
        <p:nvPicPr>
          <p:cNvPr id="3" name="1. 袁了凡通过学佛改变命运给世人做榜样，现已成为菩萨">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04850" y="837565"/>
            <a:ext cx="563245" cy="579755"/>
          </a:xfrm>
          <a:prstGeom prst="rect">
            <a:avLst/>
          </a:prstGeom>
        </p:spPr>
      </p:pic>
      <p:sp>
        <p:nvSpPr>
          <p:cNvPr id="6" name="文本框 5"/>
          <p:cNvSpPr txBox="1"/>
          <p:nvPr/>
        </p:nvSpPr>
        <p:spPr>
          <a:xfrm>
            <a:off x="201930" y="189865"/>
            <a:ext cx="11920220" cy="398780"/>
          </a:xfrm>
          <a:prstGeom prst="rect">
            <a:avLst/>
          </a:prstGeom>
          <a:noFill/>
        </p:spPr>
        <p:txBody>
          <a:bodyPr wrap="square" rtlCol="0">
            <a:spAutoFit/>
          </a:bodyPr>
          <a:p>
            <a:pPr algn="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【Shuohua20171110 23:53】</a:t>
            </a:r>
            <a:endParaRPr lang="zh-CN" altLang="en-US" sz="2000">
              <a:solidFill>
                <a:schemeClr val="bg1">
                  <a:lumMod val="65000"/>
                </a:schemeClr>
              </a:solidFill>
              <a:effectLst/>
              <a:latin typeface="SimHei" panose="02010609060101010101" charset="-122"/>
              <a:ea typeface="SimHei" panose="02010609060101010101" charset="-122"/>
              <a:sym typeface="可可唯自强者强" panose="020B0503020204020204" charset="-128"/>
            </a:endParaRPr>
          </a:p>
        </p:txBody>
      </p:sp>
    </p:spTree>
    <p:custDataLst>
      <p:tags r:id="rId5"/>
    </p:custDataLst>
  </p:cSld>
  <p:clrMapOvr>
    <a:masterClrMapping/>
  </p:clrMapOvr>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3"/>
                </p:tgtEl>
              </p:cMediaNode>
            </p:audi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标题 1"/>
          <p:cNvSpPr>
            <a:spLocks noGrp="1"/>
          </p:cNvSpPr>
          <p:nvPr/>
        </p:nvSpPr>
        <p:spPr>
          <a:xfrm>
            <a:off x="359410" y="549275"/>
            <a:ext cx="11524615" cy="577278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6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越升越高的。</a:t>
            </a:r>
            <a:r>
              <a:rPr sz="2600" b="0">
                <a:effectLst/>
                <a:latin typeface="KaiTi" panose="02010609060101010101" charset="-122"/>
                <a:ea typeface="KaiTi" panose="02010609060101010101" charset="-122"/>
                <a:cs typeface="KaiTi" panose="02010609060101010101" charset="-122"/>
                <a:sym typeface="可可唯自强者强" panose="020B0503020204020204" charset="-128"/>
              </a:rPr>
              <a:t>就是我们说，你这个书出了之后，有版本、版权。举个例子，很多的爷爷过世了，他的孙子还在拿爷爷的稿费呢，现在明白了吗？就这个道理（明白了。师父，那袁了凡就是已经做菩萨了？）对啊，他在天上。</a:t>
            </a:r>
            <a:r>
              <a:rPr sz="26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他的功德太大了，</a:t>
            </a:r>
            <a:r>
              <a:rPr sz="2600" b="0">
                <a:effectLst/>
                <a:latin typeface="KaiTi" panose="02010609060101010101" charset="-122"/>
                <a:ea typeface="KaiTi" panose="02010609060101010101" charset="-122"/>
                <a:cs typeface="KaiTi" panose="02010609060101010101" charset="-122"/>
                <a:sym typeface="可可唯自强者强" panose="020B0503020204020204" charset="-128"/>
              </a:rPr>
              <a:t>因为谁都知道袁了凡的事情（是超脱六道的菩萨吗？）肯定的，肯定的（太好了）他绝对是。他是当下就改变他的命了，他本来说没孩子，膝下有子了；说他没有那个寿命，他不是活得这么长？（是啊，真是这样）他给人做了一个榜样，什么叫修心？</a:t>
            </a:r>
            <a:r>
              <a:rPr sz="26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修心就是把你不好的习惯、语言、心理行为全部改变，改变之后当下即得佛。</a:t>
            </a:r>
            <a:r>
              <a:rPr sz="2600" b="0">
                <a:effectLst/>
                <a:latin typeface="KaiTi" panose="02010609060101010101" charset="-122"/>
                <a:ea typeface="KaiTi" panose="02010609060101010101" charset="-122"/>
                <a:cs typeface="KaiTi" panose="02010609060101010101" charset="-122"/>
                <a:sym typeface="可可唯自强者强" panose="020B0503020204020204" charset="-128"/>
              </a:rPr>
              <a:t>他这个例子就是</a:t>
            </a:r>
            <a:r>
              <a:rPr sz="26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放下执著，立地成佛</a:t>
            </a:r>
            <a:r>
              <a:rPr sz="2600" b="0">
                <a:effectLst/>
                <a:latin typeface="KaiTi" panose="02010609060101010101" charset="-122"/>
                <a:ea typeface="KaiTi" panose="02010609060101010101" charset="-122"/>
                <a:cs typeface="KaiTi" panose="02010609060101010101" charset="-122"/>
                <a:sym typeface="可可唯自强者强" panose="020B0503020204020204" charset="-128"/>
              </a:rPr>
              <a:t>（明白了，师父您说得太好了）</a:t>
            </a:r>
            <a:endParaRPr sz="26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2" name="文本框 1"/>
          <p:cNvSpPr txBox="1"/>
          <p:nvPr/>
        </p:nvSpPr>
        <p:spPr>
          <a:xfrm>
            <a:off x="201930" y="189865"/>
            <a:ext cx="11920220" cy="398780"/>
          </a:xfrm>
          <a:prstGeom prst="rect">
            <a:avLst/>
          </a:prstGeom>
          <a:noFill/>
        </p:spPr>
        <p:txBody>
          <a:bodyPr wrap="square" rtlCol="0">
            <a:spAutoFit/>
          </a:bodyPr>
          <a:p>
            <a:pPr algn="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【Shuohua20171110 23:53】</a:t>
            </a:r>
            <a:endParaRPr lang="zh-CN" altLang="en-US" sz="2000">
              <a:solidFill>
                <a:schemeClr val="bg1">
                  <a:lumMod val="65000"/>
                </a:schemeClr>
              </a:solidFill>
              <a:effectLst/>
              <a:latin typeface="SimHei" panose="02010609060101010101" charset="-122"/>
              <a:ea typeface="SimHei" panose="02010609060101010101" charset="-122"/>
              <a:sym typeface="可可唯自强者强" panose="020B0503020204020204" charset="-128"/>
            </a:endParaRPr>
          </a:p>
        </p:txBody>
      </p:sp>
      <p:sp>
        <p:nvSpPr>
          <p:cNvPr id="6" name="文本框 5"/>
          <p:cNvSpPr txBox="1"/>
          <p:nvPr/>
        </p:nvSpPr>
        <p:spPr>
          <a:xfrm>
            <a:off x="101600" y="6393815"/>
            <a:ext cx="12142470" cy="398780"/>
          </a:xfrm>
          <a:prstGeom prst="rect">
            <a:avLst/>
          </a:prstGeom>
          <a:noFill/>
        </p:spPr>
        <p:txBody>
          <a:bodyPr wrap="square" rtlCol="0">
            <a:spAutoFit/>
          </a:bodyPr>
          <a:p>
            <a:pPr algn="l"/>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玄问综合</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          </a:t>
            </a:r>
            <a:endPar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endParaRPr>
          </a:p>
        </p:txBody>
      </p:sp>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标题 1"/>
          <p:cNvSpPr>
            <a:spLocks noGrp="1"/>
          </p:cNvSpPr>
          <p:nvPr/>
        </p:nvSpPr>
        <p:spPr>
          <a:xfrm>
            <a:off x="359410" y="549275"/>
            <a:ext cx="11524615" cy="577278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如何理解佛法的因和佛法的果？</a:t>
            </a:r>
            <a:endParaRPr sz="26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sz="2600" b="0">
                <a:effectLst/>
                <a:latin typeface="KaiTi" panose="02010609060101010101" charset="-122"/>
                <a:ea typeface="KaiTi" panose="02010609060101010101" charset="-122"/>
                <a:cs typeface="KaiTi" panose="02010609060101010101" charset="-122"/>
                <a:sym typeface="可可唯自强者强" panose="020B0503020204020204" charset="-128"/>
              </a:rPr>
              <a:t>问：《白話.佛法广播讲座》第一册《11.学佛就是改变命运》中：“人之初，性本善。我们要</a:t>
            </a:r>
            <a:r>
              <a:rPr sz="2600">
                <a:solidFill>
                  <a:schemeClr val="accent1">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真正地学习到佛法的真谛，学到佛法的因，才能够学到佛法的果。</a:t>
            </a:r>
            <a:r>
              <a:rPr sz="2600" b="0">
                <a:effectLst/>
                <a:latin typeface="KaiTi" panose="02010609060101010101" charset="-122"/>
                <a:ea typeface="KaiTi" panose="02010609060101010101" charset="-122"/>
                <a:cs typeface="KaiTi" panose="02010609060101010101" charset="-122"/>
                <a:sym typeface="可可唯自强者强" panose="020B0503020204020204" charset="-128"/>
              </a:rPr>
              <a:t>如果想把善果洒满这个世界，我们现在就要</a:t>
            </a:r>
            <a:r>
              <a:rPr sz="2600">
                <a:solidFill>
                  <a:schemeClr val="accent1">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种上无量无边的善因，等着以后善果的收获。</a:t>
            </a:r>
            <a:r>
              <a:rPr sz="2600" b="0">
                <a:effectLst/>
                <a:latin typeface="KaiTi" panose="02010609060101010101" charset="-122"/>
                <a:ea typeface="KaiTi" panose="02010609060101010101" charset="-122"/>
                <a:cs typeface="KaiTi" panose="02010609060101010101" charset="-122"/>
                <a:sym typeface="可可唯自强者强" panose="020B0503020204020204" charset="-128"/>
              </a:rPr>
              <a:t>”请问如何理解佛法的因和佛法的果？</a:t>
            </a:r>
            <a:endParaRPr sz="26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sz="2600" b="0">
                <a:effectLst/>
                <a:latin typeface="KaiTi" panose="02010609060101010101" charset="-122"/>
                <a:ea typeface="KaiTi" panose="02010609060101010101" charset="-122"/>
                <a:cs typeface="KaiTi" panose="02010609060101010101" charset="-122"/>
                <a:sym typeface="可可唯自强者强" panose="020B0503020204020204" charset="-128"/>
              </a:rPr>
              <a:t>答：</a:t>
            </a:r>
            <a:r>
              <a:rPr sz="2600">
                <a:solidFill>
                  <a:schemeClr val="accent1">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佛法的因，就是理解世界的真谛——苦空无常。</a:t>
            </a:r>
            <a:r>
              <a:rPr sz="2600" b="0">
                <a:effectLst/>
                <a:latin typeface="KaiTi" panose="02010609060101010101" charset="-122"/>
                <a:ea typeface="KaiTi" panose="02010609060101010101" charset="-122"/>
                <a:cs typeface="KaiTi" panose="02010609060101010101" charset="-122"/>
                <a:sym typeface="可可唯自强者强" panose="020B0503020204020204" charset="-128"/>
              </a:rPr>
              <a:t>当你知道这个真谛，就要</a:t>
            </a:r>
            <a:r>
              <a:rPr sz="2600">
                <a:solidFill>
                  <a:schemeClr val="accent1">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解脱众生离苦得乐，就是佛法的果。</a:t>
            </a:r>
            <a:endParaRPr sz="2600">
              <a:solidFill>
                <a:schemeClr val="accent1">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sz="2600" b="0">
                <a:effectLst/>
                <a:latin typeface="KaiTi" panose="02010609060101010101" charset="-122"/>
                <a:ea typeface="KaiTi" panose="02010609060101010101" charset="-122"/>
                <a:cs typeface="KaiTi" panose="02010609060101010101" charset="-122"/>
                <a:sym typeface="可可唯自强者强" panose="020B0503020204020204" charset="-128"/>
              </a:rPr>
              <a:t>解答来信疑惑（三百七十五）</a:t>
            </a:r>
            <a:endParaRPr sz="26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2" name="文本框 1"/>
          <p:cNvSpPr txBox="1"/>
          <p:nvPr/>
        </p:nvSpPr>
        <p:spPr>
          <a:xfrm>
            <a:off x="201930" y="189865"/>
            <a:ext cx="11920220" cy="398780"/>
          </a:xfrm>
          <a:prstGeom prst="rect">
            <a:avLst/>
          </a:prstGeom>
          <a:noFill/>
        </p:spPr>
        <p:txBody>
          <a:bodyPr wrap="square" rtlCol="0">
            <a:spAutoFit/>
          </a:bodyPr>
          <a:p>
            <a:pPr algn="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a:t>
            </a: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解答来信疑惑:三百七十五</a:t>
            </a: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65000"/>
                </a:schemeClr>
              </a:solidFill>
              <a:effectLst/>
              <a:latin typeface="SimHei" panose="02010609060101010101" charset="-122"/>
              <a:ea typeface="SimHei" panose="02010609060101010101" charset="-122"/>
              <a:sym typeface="可可唯自强者强" panose="020B0503020204020204" charset="-128"/>
            </a:endParaRPr>
          </a:p>
        </p:txBody>
      </p:sp>
      <p:sp>
        <p:nvSpPr>
          <p:cNvPr id="6" name="文本框 5"/>
          <p:cNvSpPr txBox="1"/>
          <p:nvPr/>
        </p:nvSpPr>
        <p:spPr>
          <a:xfrm>
            <a:off x="101600" y="6393815"/>
            <a:ext cx="12142470" cy="398780"/>
          </a:xfrm>
          <a:prstGeom prst="rect">
            <a:avLst/>
          </a:prstGeom>
          <a:noFill/>
        </p:spPr>
        <p:txBody>
          <a:bodyPr wrap="square" rtlCol="0">
            <a:spAutoFit/>
          </a:bodyPr>
          <a:p>
            <a:pPr algn="l"/>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玄问综合</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          </a:t>
            </a:r>
            <a:endPar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endParaRPr>
          </a:p>
        </p:txBody>
      </p:sp>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标题 1"/>
          <p:cNvSpPr>
            <a:spLocks noGrp="1"/>
          </p:cNvSpPr>
          <p:nvPr/>
        </p:nvSpPr>
        <p:spPr>
          <a:xfrm>
            <a:off x="467995" y="703580"/>
            <a:ext cx="11245850" cy="451612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慈悲可以战胜一切，包括因果吗</a:t>
            </a:r>
            <a:endPar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女听众：光有一个正发心，但是做功德的过程当中忘记了果的存在，导致自己学佛并不开悟，还以为慈悲可以战胜一切，包括因果。这样的想法是不是本身就是没有成长，智慧没有开呢？</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答：你要记住，</a:t>
            </a:r>
            <a:r>
              <a:rPr lang="en-US"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慈悲那是一种本性，</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但是慈悲这种本性……</a:t>
            </a:r>
            <a:r>
              <a:rPr lang="en-US"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有本性就是有一块好的土壤，</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土壤可以种出各种各样的瓜果、五谷杂粮，但是并不是说这个土地就是一个果实啊。</a:t>
            </a:r>
            <a:endPar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2" name="文本框 1"/>
          <p:cNvSpPr txBox="1"/>
          <p:nvPr/>
        </p:nvSpPr>
        <p:spPr>
          <a:xfrm>
            <a:off x="212725" y="284480"/>
            <a:ext cx="11920220" cy="398780"/>
          </a:xfrm>
          <a:prstGeom prst="rect">
            <a:avLst/>
          </a:prstGeom>
          <a:noFill/>
        </p:spPr>
        <p:txBody>
          <a:bodyPr wrap="square" rtlCol="0">
            <a:spAutoFit/>
          </a:bodyPr>
          <a:p>
            <a:pPr algn="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【wenda20170312A  24:05】</a:t>
            </a:r>
            <a:endParaRPr lang="zh-CN" altLang="en-US" sz="2000">
              <a:solidFill>
                <a:schemeClr val="bg1">
                  <a:lumMod val="65000"/>
                </a:schemeClr>
              </a:solidFill>
              <a:effectLst/>
              <a:latin typeface="SimHei" panose="02010609060101010101" charset="-122"/>
              <a:ea typeface="SimHei" panose="02010609060101010101" charset="-122"/>
              <a:sym typeface="可可唯自强者强" panose="020B0503020204020204" charset="-128"/>
            </a:endParaRPr>
          </a:p>
        </p:txBody>
      </p:sp>
      <p:sp>
        <p:nvSpPr>
          <p:cNvPr id="6" name="文本框 5"/>
          <p:cNvSpPr txBox="1"/>
          <p:nvPr/>
        </p:nvSpPr>
        <p:spPr>
          <a:xfrm>
            <a:off x="101600" y="6393815"/>
            <a:ext cx="12142470" cy="398780"/>
          </a:xfrm>
          <a:prstGeom prst="rect">
            <a:avLst/>
          </a:prstGeom>
          <a:noFill/>
        </p:spPr>
        <p:txBody>
          <a:bodyPr wrap="square" rtlCol="0">
            <a:spAutoFit/>
          </a:bodyPr>
          <a:p>
            <a:pPr algn="l"/>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玄问综合</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          </a:t>
            </a:r>
            <a:endPar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endParaRPr>
          </a:p>
        </p:txBody>
      </p:sp>
      <p:pic>
        <p:nvPicPr>
          <p:cNvPr id="7" name="2.慈悲可以战胜一切，包括因果吗">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638810" y="917575"/>
            <a:ext cx="565150" cy="535940"/>
          </a:xfrm>
          <a:prstGeom prst="rect">
            <a:avLst/>
          </a:prstGeom>
        </p:spPr>
      </p:pic>
    </p:spTree>
    <p:custDataLst>
      <p:tags r:id="rId5"/>
    </p:custDataLst>
  </p:cSld>
  <p:clrMapOvr>
    <a:masterClrMapping/>
  </p:clrMapOvr>
  <p:timing>
    <p:tnLst>
      <p:par>
        <p:cTn id="1" dur="indefinite" restart="never" nodeType="tmRoot">
          <p:childTnLst>
            <p:audio>
              <p:cMediaNode vol="90000">
                <p:cTn id="2" fill="hold" display="1">
                  <p:stCondLst>
                    <p:cond delay="indefinite"/>
                  </p:stCondLst>
                  <p:endCondLst>
                    <p:cond evt="onStopAudio">
                      <p:tgtEl>
                        <p:sldTgt/>
                      </p:tgtEl>
                    </p:cond>
                  </p:endCondLst>
                </p:cTn>
                <p:tgtEl>
                  <p:spTgt spid="7"/>
                </p:tgtEl>
              </p:cMediaNode>
            </p:audio>
            <p:seq concurrent="1" nextAc="seek">
              <p:cTn id="3" restart="whenNotActive" fill="hold" evtFilter="cancelBubble" nodeType="interactiveSeq">
                <p:stCondLst>
                  <p:cond evt="onClick" delay="0">
                    <p:tgtEl>
                      <p:spTgt spid="7"/>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53812"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标题 1"/>
          <p:cNvSpPr>
            <a:spLocks noGrp="1"/>
          </p:cNvSpPr>
          <p:nvPr/>
        </p:nvSpPr>
        <p:spPr>
          <a:xfrm>
            <a:off x="270510" y="622935"/>
            <a:ext cx="11657965" cy="549719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700" b="0">
                <a:effectLst/>
                <a:latin typeface="SimHei" panose="02010609060101010101" charset="-122"/>
                <a:ea typeface="SimHei" panose="02010609060101010101" charset="-122"/>
                <a:sym typeface="可可唯自强者强" panose="020B0503020204020204" charset="-128"/>
              </a:rPr>
              <a:t>   </a:t>
            </a:r>
            <a:r>
              <a:rPr sz="2700" b="0">
                <a:effectLst/>
                <a:latin typeface="SimHei" panose="02010609060101010101" charset="-122"/>
                <a:ea typeface="SimHei" panose="02010609060101010101" charset="-122"/>
                <a:sym typeface="可可唯自强者强" panose="020B0503020204020204" charset="-128"/>
              </a:rPr>
              <a:t>怎样才能上天界？</a:t>
            </a:r>
            <a:endParaRPr sz="2700" b="0">
              <a:effectLst/>
              <a:latin typeface="SimHei" panose="02010609060101010101" charset="-122"/>
              <a:ea typeface="SimHei" panose="02010609060101010101" charset="-122"/>
              <a:sym typeface="可可唯自强者强" panose="020B0503020204020204" charset="-128"/>
            </a:endParaRPr>
          </a:p>
          <a:p>
            <a:pPr algn="l">
              <a:lnSpc>
                <a:spcPct val="150000"/>
              </a:lnSpc>
            </a:pPr>
            <a:r>
              <a:rPr lang="en-US" sz="2700" b="0">
                <a:effectLst/>
                <a:latin typeface="SimHei" panose="02010609060101010101" charset="-122"/>
                <a:ea typeface="SimHei" panose="02010609060101010101" charset="-122"/>
                <a:sym typeface="可可唯自强者强" panose="020B0503020204020204" charset="-128"/>
              </a:rPr>
              <a:t>   </a:t>
            </a:r>
            <a:r>
              <a:rPr 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学佛首先要学的就是如何斩断尘丝，如何还清旧债，如何避免欠下新债，</a:t>
            </a:r>
            <a:r>
              <a:rPr lang="en-US" sz="2700" b="0">
                <a:effectLst/>
                <a:latin typeface="SimHei" panose="02010609060101010101" charset="-122"/>
                <a:ea typeface="SimHei" panose="02010609060101010101" charset="-122"/>
                <a:sym typeface="可可唯自强者强" panose="020B0503020204020204" charset="-128"/>
              </a:rPr>
              <a:t>从前面的白話佛法，大家已能认识到，还债就是臺長常说的消孽障；不添新的孽缘，只能靠修心修行，那么怎样才能不惹新的善缘呢？难道我们不能做善事吗？这就涉及到善事和功德的区别，</a:t>
            </a:r>
            <a:r>
              <a:rPr lang="en-US" sz="2700">
                <a:solidFill>
                  <a:schemeClr val="accent4">
                    <a:lumMod val="50000"/>
                  </a:schemeClr>
                </a:solidFill>
                <a:effectLst/>
                <a:latin typeface="SimHei" panose="02010609060101010101" charset="-122"/>
                <a:ea typeface="SimHei" panose="02010609060101010101" charset="-122"/>
                <a:sym typeface="可可唯自强者强" panose="020B0503020204020204" charset="-128"/>
              </a:rPr>
              <a:t>当我们在菩萨面前发心行善之后，善行会记为功德，</a:t>
            </a:r>
            <a:r>
              <a:rPr lang="en-US" sz="2700" b="0">
                <a:effectLst/>
                <a:latin typeface="SimHei" panose="02010609060101010101" charset="-122"/>
                <a:ea typeface="SimHei" panose="02010609060101010101" charset="-122"/>
                <a:sym typeface="可可唯自强者强" panose="020B0503020204020204" charset="-128"/>
              </a:rPr>
              <a:t>因为你已经得到了回报——功德，而且</a:t>
            </a:r>
            <a:r>
              <a:rPr 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你在帮助别人的时候心中并不期望得到回报，因为你的心是清净的，所以你也就不会结成这个善缘，也就没有尘丝。</a:t>
            </a:r>
            <a:endParaRPr 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endParaRPr>
          </a:p>
          <a:p>
            <a:pPr algn="l">
              <a:lnSpc>
                <a:spcPct val="150000"/>
              </a:lnSpc>
            </a:pPr>
            <a:r>
              <a:rPr lang="en-US" sz="2700" b="0">
                <a:effectLst/>
                <a:latin typeface="SimHei" panose="02010609060101010101" charset="-122"/>
                <a:ea typeface="SimHei" panose="02010609060101010101" charset="-122"/>
                <a:sym typeface="可可唯自强者强" panose="020B0503020204020204" charset="-128"/>
              </a:rPr>
              <a:t>   </a:t>
            </a:r>
            <a:r>
              <a:rPr sz="2700" b="0">
                <a:effectLst/>
                <a:latin typeface="SimHei" panose="02010609060101010101" charset="-122"/>
                <a:ea typeface="SimHei" panose="02010609060101010101" charset="-122"/>
                <a:sym typeface="可可唯自强者强" panose="020B0503020204020204" charset="-128"/>
              </a:rPr>
              <a:t>不同的法门，尽管消孽障的方式不同，但原理是一样的。</a:t>
            </a:r>
            <a:r>
              <a:rPr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无论修</a:t>
            </a:r>
            <a:endParaRPr 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2" name="文本框 1"/>
          <p:cNvSpPr txBox="1"/>
          <p:nvPr/>
        </p:nvSpPr>
        <p:spPr>
          <a:xfrm>
            <a:off x="25400" y="6302375"/>
            <a:ext cx="12142470" cy="398780"/>
          </a:xfrm>
          <a:prstGeom prst="rect">
            <a:avLst/>
          </a:prstGeom>
          <a:noFill/>
        </p:spPr>
        <p:txBody>
          <a:bodyPr wrap="square" rtlCol="0">
            <a:spAutoFit/>
          </a:bodyPr>
          <a:p>
            <a:pPr algn="ct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288290" y="622935"/>
            <a:ext cx="11555730" cy="549719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来生法还是修臺長所传的今生法，都是以功德来消孽障，区别在于臺長教的法是先还债，甚至于债没到期就先还上。</a:t>
            </a:r>
            <a:r>
              <a:rPr sz="2700" b="0">
                <a:effectLst/>
                <a:latin typeface="SimHei" panose="02010609060101010101" charset="-122"/>
                <a:ea typeface="SimHei" panose="02010609060101010101" charset="-122"/>
                <a:sym typeface="可可唯自强者强" panose="020B0503020204020204" charset="-128"/>
              </a:rPr>
              <a:t>很多人以为只有“遁入空门”才能斩断尘丝，实际上光是剃度，并不改变什么，所有的孽缘都还存在。</a:t>
            </a:r>
            <a:r>
              <a:rPr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只是“遁入空门”之人守戒律，勤修行，积功德，才能逐渐地以功德消孽缘，从而摆脱尘网，关键还在功德。</a:t>
            </a:r>
            <a:r>
              <a:rPr sz="2700" b="0">
                <a:effectLst/>
                <a:latin typeface="SimHei" panose="02010609060101010101" charset="-122"/>
                <a:ea typeface="SimHei" panose="02010609060101010101" charset="-122"/>
                <a:sym typeface="可可唯自强者强" panose="020B0503020204020204" charset="-128"/>
              </a:rPr>
              <a:t>“遁入空门”的不同在于从迈入空门之刻起，如果能守戒律，将不再“惹尘埃”，他原来的尘网上不会再生新的尘丝。</a:t>
            </a:r>
            <a:endParaRPr sz="2700" b="0">
              <a:effectLst/>
              <a:latin typeface="SimHei" panose="02010609060101010101" charset="-122"/>
              <a:ea typeface="SimHei" panose="02010609060101010101" charset="-122"/>
              <a:sym typeface="可可唯自强者强" panose="020B0503020204020204" charset="-128"/>
            </a:endParaRPr>
          </a:p>
          <a:p>
            <a:pPr algn="l">
              <a:lnSpc>
                <a:spcPct val="150000"/>
              </a:lnSpc>
            </a:pPr>
            <a:r>
              <a:rPr lang="en-US" sz="2700" b="0">
                <a:effectLst/>
                <a:latin typeface="SimHei" panose="02010609060101010101" charset="-122"/>
                <a:ea typeface="SimHei" panose="02010609060101010101" charset="-122"/>
                <a:sym typeface="可可唯自强者强" panose="020B0503020204020204" charset="-128"/>
              </a:rPr>
              <a:t>   </a:t>
            </a:r>
            <a:r>
              <a:rPr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通过学佛修行，还了尘债了断尘缘，我们就取得了参加考试的资格，</a:t>
            </a:r>
            <a:r>
              <a:rPr sz="2700" b="0">
                <a:effectLst/>
                <a:latin typeface="SimHei" panose="02010609060101010101" charset="-122"/>
                <a:ea typeface="SimHei" panose="02010609060101010101" charset="-122"/>
                <a:sym typeface="可可唯自强者强" panose="020B0503020204020204" charset="-128"/>
              </a:rPr>
              <a:t>可以参加不同层次天界的接收考试，</a:t>
            </a:r>
            <a:r>
              <a:rPr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根据考试的结果进入不同</a:t>
            </a:r>
            <a:endParaRPr sz="2700" b="0">
              <a:effectLst/>
              <a:latin typeface="SimHei" panose="02010609060101010101" charset="-122"/>
              <a:ea typeface="SimHei" panose="02010609060101010101" charset="-122"/>
              <a:sym typeface="可可唯自强者强" panose="020B0503020204020204" charset="-128"/>
            </a:endParaRPr>
          </a:p>
        </p:txBody>
      </p:sp>
      <p:sp>
        <p:nvSpPr>
          <p:cNvPr id="2" name="文本框 1"/>
          <p:cNvSpPr txBox="1"/>
          <p:nvPr/>
        </p:nvSpPr>
        <p:spPr>
          <a:xfrm>
            <a:off x="25400" y="6302375"/>
            <a:ext cx="12142470" cy="398780"/>
          </a:xfrm>
          <a:prstGeom prst="rect">
            <a:avLst/>
          </a:prstGeom>
          <a:noFill/>
        </p:spPr>
        <p:txBody>
          <a:bodyPr wrap="square" rtlCol="0">
            <a:spAutoFit/>
          </a:bodyPr>
          <a:p>
            <a:pPr algn="ct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635"/>
            <a:ext cx="11296800" cy="6917690"/>
          </a:xfrm>
          <a:prstGeom prst="rect">
            <a:avLst/>
          </a:prstGeom>
        </p:spPr>
        <p:txBody>
          <a:bodyPr vert="horz" lIns="90000" tIns="46800" rIns="90000" bIns="46800" rtlCol="0" anchor="ctr" anchorCtr="0">
            <a:normAutofit lnSpcReduction="2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r>
              <a:rPr lang="zh-CN" altLang="en-US" sz="40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师父给世界佛友最后的叮咛</a:t>
            </a: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r>
              <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世界佛友大家好！</a:t>
            </a: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师父很久没有跟大家见面了，这一年时间师父很想念大家，师父心中时时挂念着每个孩子。你们都是心靈法門的火种，无论师父在哪里，师父永远在你们每个孩子的心里，观世音菩萨的慈悲永远普照着你们的心灵。师父很爱你们！希望你们坚持佛道，永不退转！ </a:t>
            </a: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 name="标题 1"/>
          <p:cNvSpPr>
            <a:spLocks noGrp="1"/>
          </p:cNvSpPr>
          <p:nvPr/>
        </p:nvSpPr>
        <p:spPr>
          <a:xfrm>
            <a:off x="225425" y="622935"/>
            <a:ext cx="11672570" cy="5680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的天界。</a:t>
            </a:r>
            <a:r>
              <a:rPr sz="2700" b="0">
                <a:effectLst/>
                <a:latin typeface="SimHei" panose="02010609060101010101" charset="-122"/>
                <a:ea typeface="SimHei" panose="02010609060101010101" charset="-122"/>
                <a:sym typeface="可可唯自强者强" panose="020B0503020204020204" charset="-128"/>
              </a:rPr>
              <a:t>为了考出好成绩我们要了解</a:t>
            </a:r>
            <a:r>
              <a:rPr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考题是什么？</a:t>
            </a:r>
            <a:r>
              <a:rPr sz="2700" b="0">
                <a:effectLst/>
                <a:latin typeface="SimHei" panose="02010609060101010101" charset="-122"/>
                <a:ea typeface="SimHei" panose="02010609060101010101" charset="-122"/>
                <a:sym typeface="可可唯自强者强" panose="020B0503020204020204" charset="-128"/>
              </a:rPr>
              <a:t>答案很简单，</a:t>
            </a:r>
            <a:r>
              <a:rPr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功德和境界。</a:t>
            </a:r>
            <a:r>
              <a:rPr sz="2700" b="0">
                <a:effectLst/>
                <a:latin typeface="SimHei" panose="02010609060101010101" charset="-122"/>
                <a:ea typeface="SimHei" panose="02010609060101010101" charset="-122"/>
                <a:sym typeface="可可唯自强者强" panose="020B0503020204020204" charset="-128"/>
              </a:rPr>
              <a:t>这也是佛法救度众生的一个重要方面——揭示了考试内容并教导我们如何准备考试。每个人都要参加这种考试，仅层次高低而已，不闻佛法之人，对考题和所要面临的考试一无所知，也没有一点准备，所以才叫“可怜之人”。</a:t>
            </a:r>
            <a:endParaRPr sz="2700" b="0">
              <a:effectLst/>
              <a:latin typeface="SimHei" panose="02010609060101010101" charset="-122"/>
              <a:ea typeface="SimHei" panose="02010609060101010101" charset="-122"/>
              <a:sym typeface="可可唯自强者强" panose="020B0503020204020204" charset="-128"/>
            </a:endParaRPr>
          </a:p>
          <a:p>
            <a:pPr algn="l">
              <a:lnSpc>
                <a:spcPct val="150000"/>
              </a:lnSpc>
            </a:pPr>
            <a:r>
              <a:rPr lang="en-US" sz="2700" b="0">
                <a:effectLst/>
                <a:latin typeface="SimHei" panose="02010609060101010101" charset="-122"/>
                <a:ea typeface="SimHei" panose="02010609060101010101" charset="-122"/>
                <a:sym typeface="可可唯自强者强" panose="020B0503020204020204" charset="-128"/>
              </a:rPr>
              <a:t>   </a:t>
            </a:r>
            <a:r>
              <a:rPr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功德是修行的结果，境界是修心的成绩。修行和修心是一个问题的两个方面，相辅相成。</a:t>
            </a:r>
            <a:r>
              <a:rPr sz="2700" b="0">
                <a:effectLst/>
                <a:latin typeface="SimHei" panose="02010609060101010101" charset="-122"/>
                <a:ea typeface="SimHei" panose="02010609060101010101" charset="-122"/>
                <a:sym typeface="可可唯自强者强" panose="020B0503020204020204" charset="-128"/>
              </a:rPr>
              <a:t>修行是修心的手段，反过来通过修行</a:t>
            </a:r>
            <a:r>
              <a:rPr sz="2700" b="0">
                <a:effectLst/>
                <a:latin typeface="SimHei" panose="02010609060101010101" charset="-122"/>
                <a:ea typeface="SimHei" panose="02010609060101010101" charset="-122"/>
                <a:sym typeface="可可唯自强者强" panose="020B0503020204020204" charset="-128"/>
              </a:rPr>
              <a:t>的过程，得到更多的感悟，又进一步提高了心的境界。修心是修行的根本，发心是修行的起点，心的境界提高了，发的心愿也就更大，又可以提高</a:t>
            </a:r>
            <a:endParaRPr sz="2700" b="0">
              <a:effectLst/>
              <a:latin typeface="SimHei" panose="02010609060101010101" charset="-122"/>
              <a:ea typeface="SimHei" panose="02010609060101010101" charset="-122"/>
              <a:sym typeface="可可唯自强者强" panose="020B0503020204020204" charset="-128"/>
            </a:endParaRPr>
          </a:p>
        </p:txBody>
      </p:sp>
      <p:sp>
        <p:nvSpPr>
          <p:cNvPr id="2" name="文本框 1"/>
          <p:cNvSpPr txBox="1"/>
          <p:nvPr/>
        </p:nvSpPr>
        <p:spPr>
          <a:xfrm>
            <a:off x="25400" y="6302375"/>
            <a:ext cx="12142470" cy="398780"/>
          </a:xfrm>
          <a:prstGeom prst="rect">
            <a:avLst/>
          </a:prstGeom>
          <a:noFill/>
        </p:spPr>
        <p:txBody>
          <a:bodyPr wrap="square" rtlCol="0">
            <a:spAutoFit/>
          </a:bodyPr>
          <a:p>
            <a:pPr algn="ct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339725" y="622935"/>
            <a:ext cx="11649075" cy="209994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SimHei" panose="02010609060101010101" charset="-122"/>
                <a:ea typeface="SimHei" panose="02010609060101010101" charset="-122"/>
                <a:sym typeface="可可唯自强者强" panose="020B0503020204020204" charset="-128"/>
              </a:rPr>
              <a:t>修行的质量。举个特殊例子，如果一个人因为机缘巧合</a:t>
            </a:r>
            <a:r>
              <a:rPr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做了大功德，</a:t>
            </a:r>
            <a:r>
              <a:rPr sz="2700" b="0">
                <a:effectLst/>
                <a:latin typeface="SimHei" panose="02010609060101010101" charset="-122"/>
                <a:ea typeface="SimHei" panose="02010609060101010101" charset="-122"/>
                <a:sym typeface="可可唯自强者强" panose="020B0503020204020204" charset="-128"/>
              </a:rPr>
              <a:t>救了一船人的命，他的</a:t>
            </a:r>
            <a:r>
              <a:rPr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福报会很大，但因为没有修心，</a:t>
            </a:r>
            <a:r>
              <a:rPr sz="2700" b="0">
                <a:effectLst/>
                <a:latin typeface="SimHei" panose="02010609060101010101" charset="-122"/>
                <a:ea typeface="SimHei" panose="02010609060101010101" charset="-122"/>
                <a:sym typeface="可可唯自强者强" panose="020B0503020204020204" charset="-128"/>
              </a:rPr>
              <a:t>脾气暴躁，为人贪婪，所以</a:t>
            </a:r>
            <a:r>
              <a:rPr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他还是不能上天界。</a:t>
            </a:r>
            <a:endParaRPr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2" name="文本框 1"/>
          <p:cNvSpPr txBox="1"/>
          <p:nvPr/>
        </p:nvSpPr>
        <p:spPr>
          <a:xfrm>
            <a:off x="25400" y="6302375"/>
            <a:ext cx="12142470" cy="398780"/>
          </a:xfrm>
          <a:prstGeom prst="rect">
            <a:avLst/>
          </a:prstGeom>
          <a:noFill/>
        </p:spPr>
        <p:txBody>
          <a:bodyPr wrap="square" rtlCol="0">
            <a:spAutoFit/>
          </a:bodyPr>
          <a:p>
            <a:pPr algn="ctr"/>
            <a:r>
              <a:rPr lang="en-US" altLang="zh-CN" sz="2000" b="1">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sz="2000" b="1">
                <a:solidFill>
                  <a:schemeClr val="bg1">
                    <a:lumMod val="7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b="1">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sz="2000" b="1">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sz="2000" b="1">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321310" y="1130935"/>
            <a:ext cx="11607800" cy="431292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sym typeface="可可唯自强者强" panose="020B0503020204020204" charset="-128"/>
              </a:rPr>
              <a:t>当我们在菩萨面前发心行善之后，善行会记为功德</a:t>
            </a:r>
            <a:endParaRPr lang="zh-CN" altLang="en-US" sz="3200">
              <a:solidFill>
                <a:schemeClr val="accent4">
                  <a:lumMod val="50000"/>
                </a:schemeClr>
              </a:solidFill>
              <a:effectLst/>
              <a:latin typeface="KaiTi" panose="02010609060101010101" charset="-122"/>
              <a:ea typeface="KaiTi" panose="02010609060101010101" charset="-122"/>
              <a:sym typeface="可可唯自强者强" panose="020B0503020204020204" charset="-128"/>
            </a:endParaRPr>
          </a:p>
          <a:p>
            <a:pPr algn="ctr">
              <a:lnSpc>
                <a:spcPct val="150000"/>
              </a:lnSpc>
            </a:pPr>
            <a:endParaRPr lang="zh-CN" altLang="en-US" sz="3200">
              <a:solidFill>
                <a:srgbClr val="FF0000"/>
              </a:solidFill>
              <a:effectLst/>
              <a:latin typeface="KaiTi" panose="02010609060101010101" charset="-122"/>
              <a:ea typeface="KaiTi" panose="02010609060101010101" charset="-122"/>
              <a:sym typeface="可可唯自强者强" panose="020B0503020204020204" charset="-128"/>
            </a:endParaRPr>
          </a:p>
          <a:p>
            <a:pPr algn="ctr">
              <a:lnSpc>
                <a:spcPct val="150000"/>
              </a:lnSpc>
            </a:pPr>
            <a:r>
              <a:rPr lang="en-US" sz="28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你在帮助别人的时候心中并不期望得到回报，因为你的心是清净的，所以你也就不会结成这个善缘，也就没有尘丝。</a:t>
            </a:r>
            <a:endParaRPr lang="en-US" altLang="en-US" sz="2800">
              <a:solidFill>
                <a:schemeClr val="accent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2" name="文本框 1"/>
          <p:cNvSpPr txBox="1"/>
          <p:nvPr/>
        </p:nvSpPr>
        <p:spPr>
          <a:xfrm>
            <a:off x="25400" y="6256655"/>
            <a:ext cx="12142470" cy="398780"/>
          </a:xfrm>
          <a:prstGeom prst="rect">
            <a:avLst/>
          </a:prstGeom>
          <a:noFill/>
        </p:spPr>
        <p:txBody>
          <a:bodyPr wrap="square" rtlCol="0">
            <a:spAutoFit/>
          </a:bodyPr>
          <a:p>
            <a:pPr algn="ctr"/>
            <a:r>
              <a:rPr lang="en-US" altLang="zh-CN" sz="2000" b="1">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sz="2000" b="1">
                <a:solidFill>
                  <a:schemeClr val="bg1">
                    <a:lumMod val="7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b="1">
                <a:solidFill>
                  <a:schemeClr val="bg1">
                    <a:lumMod val="75000"/>
                  </a:schemeClr>
                </a:solidFill>
                <a:effectLst/>
                <a:latin typeface="SimHei" panose="02010609060101010101" charset="-122"/>
                <a:ea typeface="SimHei" panose="02010609060101010101" charset="-122"/>
                <a:cs typeface="SimHei" panose="02010609060101010101" charset="-122"/>
                <a:sym typeface="+mn-ea"/>
              </a:rPr>
              <a:t>·</a:t>
            </a:r>
            <a:r>
              <a:rPr lang="zh-CN" altLang="en-US" sz="2000" b="1">
                <a:solidFill>
                  <a:schemeClr val="bg1">
                    <a:lumMod val="75000"/>
                  </a:schemeClr>
                </a:solidFill>
                <a:effectLst/>
                <a:latin typeface="SimHei" panose="02010609060101010101" charset="-122"/>
                <a:ea typeface="SimHei" panose="02010609060101010101" charset="-122"/>
                <a:cs typeface="SimHei" panose="02010609060101010101" charset="-122"/>
                <a:sym typeface="+mn-ea"/>
              </a:rPr>
              <a:t>智慧法语</a:t>
            </a:r>
            <a:endParaRPr lang="zh-CN" altLang="en-US" sz="2000" b="1">
              <a:solidFill>
                <a:schemeClr val="bg1">
                  <a:lumMod val="75000"/>
                </a:schemeClr>
              </a:solidFill>
              <a:effectLst/>
              <a:latin typeface="SimHei" panose="02010609060101010101" charset="-122"/>
              <a:ea typeface="SimHei" panose="02010609060101010101" charset="-122"/>
              <a:cs typeface="SimHei" panose="02010609060101010101" charset="-122"/>
              <a:sym typeface="+mn-ea"/>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标题 1"/>
          <p:cNvSpPr>
            <a:spLocks noGrp="1"/>
          </p:cNvSpPr>
          <p:nvPr/>
        </p:nvSpPr>
        <p:spPr>
          <a:xfrm>
            <a:off x="382270" y="696595"/>
            <a:ext cx="11478260" cy="424307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善行是通过菩萨的慈悲愿力帮我们转换的吗？</a:t>
            </a:r>
            <a:endParaRPr sz="3200" b="0">
              <a:solidFill>
                <a:srgbClr val="FF0000"/>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问：师父在白話-佛法中开示，为不添新的善缘，我们在菩萨面前发心行善之后，善行会记为功德，得到的回报是功德。请问善行是通过菩萨的慈悲愿力帮我们转换的吗？</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答：</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善行主要是自己意念中想去做，本性、根器所造成了自己学佛修心的理念，来指挥自己的言行，菩萨只是给你加持，促成完成你的心愿，</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不代表菩萨让你来做这个善业。</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5" name="文本框 4"/>
          <p:cNvSpPr txBox="1"/>
          <p:nvPr/>
        </p:nvSpPr>
        <p:spPr>
          <a:xfrm>
            <a:off x="25400" y="6363335"/>
            <a:ext cx="12142470" cy="398780"/>
          </a:xfrm>
          <a:prstGeom prst="rect">
            <a:avLst/>
          </a:prstGeom>
          <a:noFill/>
        </p:spPr>
        <p:txBody>
          <a:bodyPr wrap="square" rtlCol="0">
            <a:spAutoFit/>
          </a:bodyPr>
          <a:p>
            <a:pPr algn="l"/>
            <a:r>
              <a:rPr lang="en-US" altLang="zh-CN" sz="2000" b="1">
                <a:solidFill>
                  <a:schemeClr val="bg1">
                    <a:lumMod val="65000"/>
                  </a:schemeClr>
                </a:solidFill>
                <a:effectLst/>
                <a:latin typeface="SimHei" panose="02010609060101010101" charset="-122"/>
                <a:ea typeface="SimHei" panose="02010609060101010101" charset="-122"/>
                <a:cs typeface="SimHei" panose="02010609060101010101" charset="-122"/>
              </a:rPr>
              <a:t>                             </a:t>
            </a:r>
            <a:r>
              <a:rPr lang="zh-CN" altLang="en-US" sz="2000" b="1">
                <a:solidFill>
                  <a:schemeClr val="bg1">
                    <a:lumMod val="6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b="1">
                <a:solidFill>
                  <a:schemeClr val="bg1">
                    <a:lumMod val="65000"/>
                  </a:schemeClr>
                </a:solidFill>
                <a:effectLst/>
                <a:latin typeface="SimHei" panose="02010609060101010101" charset="-122"/>
                <a:ea typeface="SimHei" panose="02010609060101010101" charset="-122"/>
                <a:cs typeface="SimHei" panose="02010609060101010101" charset="-122"/>
                <a:sym typeface="+mn-ea"/>
              </a:rPr>
              <a:t>·</a:t>
            </a:r>
            <a:r>
              <a:rPr lang="zh-CN" altLang="en-US" sz="2000" b="1">
                <a:solidFill>
                  <a:schemeClr val="bg1">
                    <a:lumMod val="65000"/>
                  </a:schemeClr>
                </a:solidFill>
                <a:effectLst/>
                <a:latin typeface="SimHei" panose="02010609060101010101" charset="-122"/>
                <a:ea typeface="SimHei" panose="02010609060101010101" charset="-122"/>
                <a:cs typeface="SimHei" panose="02010609060101010101" charset="-122"/>
                <a:sym typeface="+mn-ea"/>
              </a:rPr>
              <a:t>玄问综合</a:t>
            </a:r>
            <a:r>
              <a:rPr lang="en-US" altLang="zh-CN" sz="2000" b="1">
                <a:solidFill>
                  <a:schemeClr val="bg1">
                    <a:lumMod val="65000"/>
                  </a:schemeClr>
                </a:solidFill>
                <a:effectLst/>
                <a:latin typeface="SimHei" panose="02010609060101010101" charset="-122"/>
                <a:ea typeface="SimHei" panose="02010609060101010101" charset="-122"/>
                <a:cs typeface="SimHei" panose="02010609060101010101" charset="-122"/>
                <a:sym typeface="+mn-ea"/>
              </a:rPr>
              <a:t>           </a:t>
            </a:r>
            <a:endParaRPr lang="en-US" altLang="zh-CN" sz="2000" b="1">
              <a:solidFill>
                <a:schemeClr val="bg1">
                  <a:lumMod val="65000"/>
                </a:schemeClr>
              </a:solidFill>
              <a:effectLst/>
              <a:latin typeface="SimHei" panose="02010609060101010101" charset="-122"/>
              <a:ea typeface="SimHei" panose="02010609060101010101" charset="-122"/>
              <a:cs typeface="SimHei" panose="02010609060101010101" charset="-122"/>
              <a:sym typeface="+mn-ea"/>
            </a:endParaRPr>
          </a:p>
        </p:txBody>
      </p:sp>
      <p:sp>
        <p:nvSpPr>
          <p:cNvPr id="3" name="文本框 2"/>
          <p:cNvSpPr txBox="1"/>
          <p:nvPr/>
        </p:nvSpPr>
        <p:spPr>
          <a:xfrm>
            <a:off x="186690" y="189865"/>
            <a:ext cx="11920220" cy="398780"/>
          </a:xfrm>
          <a:prstGeom prst="rect">
            <a:avLst/>
          </a:prstGeom>
          <a:noFill/>
        </p:spPr>
        <p:txBody>
          <a:bodyPr wrap="square" rtlCol="0">
            <a:spAutoFit/>
          </a:bodyPr>
          <a:p>
            <a:pPr algn="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【解答来信疑惑:一百七十六】</a:t>
            </a:r>
            <a:endParaRPr lang="zh-CN" altLang="en-US" sz="2000">
              <a:solidFill>
                <a:schemeClr val="bg1">
                  <a:lumMod val="65000"/>
                </a:schemeClr>
              </a:solidFill>
              <a:effectLst/>
              <a:latin typeface="SimHei" panose="02010609060101010101" charset="-122"/>
              <a:ea typeface="SimHei" panose="02010609060101010101" charset="-122"/>
              <a:sym typeface="可可唯自强者强" panose="020B0503020204020204" charset="-128"/>
            </a:endParaRPr>
          </a:p>
        </p:txBody>
      </p:sp>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标题 1"/>
          <p:cNvSpPr>
            <a:spLocks noGrp="1"/>
          </p:cNvSpPr>
          <p:nvPr/>
        </p:nvSpPr>
        <p:spPr>
          <a:xfrm>
            <a:off x="328930" y="533400"/>
            <a:ext cx="11560175" cy="505904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不是所有的善事都可转化为功德</a:t>
            </a:r>
            <a:endParaRPr sz="3200" b="0">
              <a:solidFill>
                <a:srgbClr val="FF0000"/>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女听众：师父，念功德宝山神咒可以将所做的善事转化为功德，但是这个功德又是在见证了本性，就是用心去做的，那么念功德宝山神咒是可以将全部善事转化为功德，还是有比例的，只是可以转化比较接近功德的这部分善事呢？</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答：你倒蛮会想的，你想的是对的，</a:t>
            </a:r>
            <a:r>
              <a:rPr lang="en-US"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不是所有的善事都能转化为功德的，就是</a:t>
            </a:r>
            <a:r>
              <a:rPr lang="en-US"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具有慈悲心去做的、具有救度众生的心去做的那些善事，才会转换为功德</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（就是也要看自己的心。感恩师父）</a:t>
            </a:r>
            <a:endPar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5" name="文本框 4"/>
          <p:cNvSpPr txBox="1"/>
          <p:nvPr/>
        </p:nvSpPr>
        <p:spPr>
          <a:xfrm>
            <a:off x="25400" y="6332855"/>
            <a:ext cx="12142470" cy="398780"/>
          </a:xfrm>
          <a:prstGeom prst="rect">
            <a:avLst/>
          </a:prstGeom>
          <a:noFill/>
        </p:spPr>
        <p:txBody>
          <a:bodyPr wrap="square" rtlCol="0">
            <a:spAutoFit/>
          </a:bodyPr>
          <a:p>
            <a:pPr algn="l"/>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玄问综合</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          </a:t>
            </a:r>
            <a:endPar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endParaRPr>
          </a:p>
        </p:txBody>
      </p:sp>
      <p:sp>
        <p:nvSpPr>
          <p:cNvPr id="6" name="文本框 5"/>
          <p:cNvSpPr txBox="1"/>
          <p:nvPr/>
        </p:nvSpPr>
        <p:spPr>
          <a:xfrm>
            <a:off x="186690" y="229870"/>
            <a:ext cx="11920220" cy="398780"/>
          </a:xfrm>
          <a:prstGeom prst="rect">
            <a:avLst/>
          </a:prstGeom>
          <a:noFill/>
        </p:spPr>
        <p:txBody>
          <a:bodyPr wrap="square" rtlCol="0">
            <a:spAutoFit/>
          </a:bodyPr>
          <a:p>
            <a:pPr algn="r"/>
            <a:r>
              <a:rPr lang="zh-CN" sz="2000">
                <a:solidFill>
                  <a:schemeClr val="bg1">
                    <a:lumMod val="65000"/>
                  </a:schemeClr>
                </a:solidFill>
                <a:effectLst>
                  <a:outerShdw blurRad="38100" dist="38100" dir="2700000" algn="tl">
                    <a:srgbClr val="000000">
                      <a:alpha val="43137"/>
                    </a:srgbClr>
                  </a:outerShdw>
                </a:effectLst>
                <a:latin typeface="SimHei" panose="02010609060101010101" charset="-122"/>
                <a:ea typeface="SimHei" panose="02010609060101010101" charset="-122"/>
                <a:sym typeface="可可唯自强者强" panose="020B0503020204020204" charset="-128"/>
              </a:rPr>
              <a:t>【</a:t>
            </a:r>
            <a:r>
              <a:rPr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wenda20170616  01:1</a:t>
            </a:r>
            <a:r>
              <a:rPr lang="en-US"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2</a:t>
            </a:r>
            <a:r>
              <a:rPr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a:t>
            </a:r>
            <a:r>
              <a:rPr lang="en-US"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36</a:t>
            </a:r>
            <a:r>
              <a:rPr lang="zh-CN" sz="2000">
                <a:solidFill>
                  <a:schemeClr val="bg1">
                    <a:lumMod val="65000"/>
                  </a:schemeClr>
                </a:solidFill>
                <a:effectLst>
                  <a:outerShdw blurRad="38100" dist="38100" dir="2700000" algn="tl">
                    <a:srgbClr val="000000">
                      <a:alpha val="43137"/>
                    </a:srgbClr>
                  </a:outerShdw>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65000"/>
                </a:schemeClr>
              </a:solidFill>
              <a:effectLst>
                <a:outerShdw blurRad="38100" dist="38100" dir="2700000" algn="tl">
                  <a:srgbClr val="000000">
                    <a:alpha val="43137"/>
                  </a:srgbClr>
                </a:outerShdw>
              </a:effectLst>
              <a:latin typeface="SimHei" panose="02010609060101010101" charset="-122"/>
              <a:ea typeface="SimHei" panose="02010609060101010101" charset="-122"/>
              <a:sym typeface="可可唯自强者强" panose="020B0503020204020204" charset="-128"/>
            </a:endParaRPr>
          </a:p>
        </p:txBody>
      </p:sp>
      <p:pic>
        <p:nvPicPr>
          <p:cNvPr id="2" name="3.不是所有的善事都可转化为功德">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411480" y="760730"/>
            <a:ext cx="547370" cy="518160"/>
          </a:xfrm>
          <a:prstGeom prst="rect">
            <a:avLst/>
          </a:prstGeom>
        </p:spPr>
      </p:pic>
    </p:spTree>
    <p:custDataLst>
      <p:tags r:id="rId5"/>
    </p:custDataLst>
  </p:cSld>
  <p:clrMapOvr>
    <a:masterClrMapping/>
  </p:clrMapOvr>
  <p:timing>
    <p:tnLst>
      <p:par>
        <p:cTn id="1" dur="indefinite" restart="never" nodeType="tmRoot">
          <p:childTnLst>
            <p:audio>
              <p:cMediaNode vol="90000">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48143"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标题 1"/>
          <p:cNvSpPr>
            <a:spLocks noGrp="1"/>
          </p:cNvSpPr>
          <p:nvPr/>
        </p:nvSpPr>
        <p:spPr>
          <a:xfrm>
            <a:off x="331470" y="603250"/>
            <a:ext cx="11598275" cy="555498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“有为”、“无为”</a:t>
            </a:r>
            <a:endParaRPr sz="3200" b="0">
              <a:solidFill>
                <a:srgbClr val="FF0000"/>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男听众：师父，您在《白話佛法》里谈到，“有为”、“无为”度众生。你能开示下“有为”、“无为”度众生吗？</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答：“有为”、“无为”实际上</a:t>
            </a:r>
            <a:r>
              <a:rPr lang="en-US"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有所为而不所为，有所为而无为，无为而有所为，</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实际上就是告诉你，</a:t>
            </a:r>
            <a:r>
              <a:rPr lang="en-US"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做任何事不要有目地的去做，</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你要放开。实际上这句话的意思，就是叫我们无相布施。“有为”，就是说我一定要去做这件事情，你就有相了，你着相了嘛；“无为”的话，我</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没有作为，我没有认为要去做这件事情，就是</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我没有做为，我没有去做，我</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没有去想，而我把这件事情做成功了，就叫“无相</a:t>
            </a:r>
            <a:endParaRPr lang="en-US" sz="270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5" name="文本框 4"/>
          <p:cNvSpPr txBox="1"/>
          <p:nvPr/>
        </p:nvSpPr>
        <p:spPr>
          <a:xfrm>
            <a:off x="25400" y="6363335"/>
            <a:ext cx="12142470" cy="398780"/>
          </a:xfrm>
          <a:prstGeom prst="rect">
            <a:avLst/>
          </a:prstGeom>
          <a:noFill/>
        </p:spPr>
        <p:txBody>
          <a:bodyPr wrap="square" rtlCol="0">
            <a:spAutoFit/>
          </a:bodyPr>
          <a:p>
            <a:pPr algn="l"/>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rPr>
              <a:t>《白话佛法·第一册》</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rPr>
              <a:t>第三篇</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玄问综合</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               </a:t>
            </a:r>
            <a:endPar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endParaRPr>
          </a:p>
        </p:txBody>
      </p:sp>
      <p:sp>
        <p:nvSpPr>
          <p:cNvPr id="6" name="文本框 5"/>
          <p:cNvSpPr txBox="1"/>
          <p:nvPr/>
        </p:nvSpPr>
        <p:spPr>
          <a:xfrm>
            <a:off x="186690" y="302260"/>
            <a:ext cx="11920220" cy="398780"/>
          </a:xfrm>
          <a:prstGeom prst="rect">
            <a:avLst/>
          </a:prstGeom>
          <a:noFill/>
        </p:spPr>
        <p:txBody>
          <a:bodyPr wrap="square" rtlCol="0">
            <a:spAutoFit/>
          </a:bodyPr>
          <a:p>
            <a:pPr algn="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【wenda20151023  23:11】</a:t>
            </a:r>
            <a:endParaRPr lang="zh-CN" altLang="en-US" sz="2000">
              <a:solidFill>
                <a:schemeClr val="bg1">
                  <a:lumMod val="65000"/>
                </a:schemeClr>
              </a:solidFill>
              <a:effectLst/>
              <a:latin typeface="SimHei" panose="02010609060101010101" charset="-122"/>
              <a:ea typeface="SimHei" panose="02010609060101010101" charset="-122"/>
              <a:sym typeface="可可唯自强者强" panose="020B0503020204020204" charset="-128"/>
            </a:endParaRPr>
          </a:p>
        </p:txBody>
      </p:sp>
      <p:pic>
        <p:nvPicPr>
          <p:cNvPr id="2" name="4. “有为”、“无为”">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454660" y="751840"/>
            <a:ext cx="624205" cy="509905"/>
          </a:xfrm>
          <a:prstGeom prst="rect">
            <a:avLst/>
          </a:prstGeom>
        </p:spPr>
      </p:pic>
    </p:spTree>
    <p:custDataLst>
      <p:tags r:id="rId5"/>
    </p:custDataLst>
  </p:cSld>
  <p:clrMapOvr>
    <a:masterClrMapping/>
  </p:clrMapOvr>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标题 1"/>
          <p:cNvSpPr>
            <a:spLocks noGrp="1"/>
          </p:cNvSpPr>
          <p:nvPr/>
        </p:nvSpPr>
        <p:spPr>
          <a:xfrm>
            <a:off x="394970" y="663575"/>
            <a:ext cx="11549380" cy="269684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没有去想，而我把这件事情做成功了，就叫“无相布施”。</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如果你说“我一定要去把这件事情做好”，“我一定要有作为”，“我一定要怎么样……”这叫着相。然后接下来，就是有相布施啊（明白了。谢谢师父慈悲开示！）</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6" name="文本框 5"/>
          <p:cNvSpPr txBox="1"/>
          <p:nvPr/>
        </p:nvSpPr>
        <p:spPr>
          <a:xfrm>
            <a:off x="186690" y="269875"/>
            <a:ext cx="11920220" cy="398780"/>
          </a:xfrm>
          <a:prstGeom prst="rect">
            <a:avLst/>
          </a:prstGeom>
          <a:noFill/>
        </p:spPr>
        <p:txBody>
          <a:bodyPr wrap="square" rtlCol="0">
            <a:spAutoFit/>
          </a:bodyPr>
          <a:p>
            <a:pPr algn="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【wenda20151023  23:11】</a:t>
            </a:r>
            <a:endParaRPr lang="zh-CN" altLang="en-US" sz="2000">
              <a:solidFill>
                <a:schemeClr val="bg1">
                  <a:lumMod val="65000"/>
                </a:schemeClr>
              </a:solidFill>
              <a:effectLst/>
              <a:latin typeface="SimHei" panose="02010609060101010101" charset="-122"/>
              <a:ea typeface="SimHei" panose="02010609060101010101" charset="-122"/>
              <a:sym typeface="可可唯自强者强" panose="020B0503020204020204" charset="-128"/>
            </a:endParaRPr>
          </a:p>
        </p:txBody>
      </p:sp>
      <p:sp>
        <p:nvSpPr>
          <p:cNvPr id="2" name="文本框 1"/>
          <p:cNvSpPr txBox="1"/>
          <p:nvPr/>
        </p:nvSpPr>
        <p:spPr>
          <a:xfrm>
            <a:off x="25400" y="6317615"/>
            <a:ext cx="12142470" cy="398780"/>
          </a:xfrm>
          <a:prstGeom prst="rect">
            <a:avLst/>
          </a:prstGeom>
          <a:noFill/>
        </p:spPr>
        <p:txBody>
          <a:bodyPr wrap="square" rtlCol="0">
            <a:spAutoFit/>
          </a:bodyPr>
          <a:p>
            <a:pPr algn="l"/>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rPr>
              <a:t>《白话佛法·第一册》</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rPr>
              <a:t>第三篇</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玄问综合</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               </a:t>
            </a:r>
            <a:endPar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endParaRPr>
          </a:p>
        </p:txBody>
      </p:sp>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483870" y="622935"/>
            <a:ext cx="11465560" cy="56788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700">
                <a:solidFill>
                  <a:schemeClr val="accent4">
                    <a:lumMod val="50000"/>
                  </a:schemeClr>
                </a:solidFill>
                <a:effectLst/>
                <a:latin typeface="SimHei" panose="02010609060101010101" charset="-122"/>
                <a:ea typeface="SimHei" panose="02010609060101010101" charset="-122"/>
                <a:sym typeface="可可唯自强者强" panose="020B0503020204020204" charset="-128"/>
              </a:rPr>
              <a:t>   </a:t>
            </a:r>
            <a:r>
              <a:rPr sz="2700">
                <a:solidFill>
                  <a:schemeClr val="accent4">
                    <a:lumMod val="50000"/>
                  </a:schemeClr>
                </a:solidFill>
                <a:effectLst/>
                <a:latin typeface="SimHei" panose="02010609060101010101" charset="-122"/>
                <a:ea typeface="SimHei" panose="02010609060101010101" charset="-122"/>
                <a:sym typeface="可可唯自强者强" panose="020B0503020204020204" charset="-128"/>
              </a:rPr>
              <a:t>功德和境界是考核的硬性指标，缺一不可，</a:t>
            </a:r>
            <a:r>
              <a:rPr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因此佛法在围绕这两个方面给予了极大的关注，对如何提升这两项指标给予了大量的讲解，对形形色色的障碍、误区、羁绊和如何克服心魔等做了详尽的解释并具体指导。</a:t>
            </a:r>
            <a:r>
              <a:rPr sz="2700" b="0">
                <a:effectLst/>
                <a:latin typeface="SimHei" panose="02010609060101010101" charset="-122"/>
                <a:ea typeface="SimHei" panose="02010609060101010101" charset="-122"/>
                <a:sym typeface="可可唯自强者强" panose="020B0503020204020204" charset="-128"/>
              </a:rPr>
              <a:t>在我们修行的过程中，还提供了如何准备考试的方法。例如</a:t>
            </a:r>
            <a:r>
              <a:rPr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梦考，就是帮助我们确定自己修行的程度，调整修行的方向。</a:t>
            </a:r>
            <a:r>
              <a:rPr sz="2700" b="0">
                <a:effectLst/>
                <a:latin typeface="SimHei" panose="02010609060101010101" charset="-122"/>
                <a:ea typeface="SimHei" panose="02010609060101010101" charset="-122"/>
                <a:sym typeface="可可唯自强者强" panose="020B0503020204020204" charset="-128"/>
              </a:rPr>
              <a:t>由于每个人的具体情况不同，缘分的羁绊也不同，有的人留恋荣华富贵，有的人“只要能让他回到我身边，让我做什么都行”，有的人舍不下亲情，还有的人忙于工作，忙于应酬，忙于一切自以为是极其重要的事情。有的人念经时思绪如</a:t>
            </a:r>
            <a:r>
              <a:rPr sz="2700" b="0">
                <a:effectLst/>
                <a:latin typeface="SimHei" panose="02010609060101010101" charset="-122"/>
                <a:ea typeface="SimHei" panose="02010609060101010101" charset="-122"/>
                <a:sym typeface="可可唯自强者强" panose="020B0503020204020204" charset="-128"/>
              </a:rPr>
              <a:t>柳絮，有的人很</a:t>
            </a:r>
            <a:endParaRPr sz="2700" b="0">
              <a:effectLst/>
              <a:latin typeface="SimHei" panose="02010609060101010101" charset="-122"/>
              <a:ea typeface="SimHei" panose="02010609060101010101" charset="-122"/>
              <a:sym typeface="可可唯自强者强" panose="020B0503020204020204" charset="-128"/>
            </a:endParaRPr>
          </a:p>
        </p:txBody>
      </p:sp>
      <p:sp>
        <p:nvSpPr>
          <p:cNvPr id="2" name="文本框 1"/>
          <p:cNvSpPr txBox="1"/>
          <p:nvPr/>
        </p:nvSpPr>
        <p:spPr>
          <a:xfrm>
            <a:off x="25400" y="6302375"/>
            <a:ext cx="12142470" cy="398780"/>
          </a:xfrm>
          <a:prstGeom prst="rect">
            <a:avLst/>
          </a:prstGeom>
          <a:noFill/>
        </p:spPr>
        <p:txBody>
          <a:bodyPr wrap="square" rtlCol="0">
            <a:spAutoFit/>
          </a:bodyPr>
          <a:p>
            <a:pPr algn="ct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388620" y="622935"/>
            <a:ext cx="11485880" cy="374332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SimHei" panose="02010609060101010101" charset="-122"/>
                <a:ea typeface="SimHei" panose="02010609060101010101" charset="-122"/>
                <a:sym typeface="可可唯自强者强" panose="020B0503020204020204" charset="-128"/>
              </a:rPr>
              <a:t>容易定下心。有的人修行多年，仍悟不通“为什么我就是这么不顺”。有的人单凭念经数十年就能往生极乐，有的人即使剃度两世也还在人间受苦，等等不一而足。</a:t>
            </a:r>
            <a:endParaRPr sz="2700" b="0">
              <a:effectLst/>
              <a:latin typeface="SimHei" panose="02010609060101010101" charset="-122"/>
              <a:ea typeface="SimHei" panose="02010609060101010101" charset="-122"/>
              <a:sym typeface="可可唯自强者强" panose="020B0503020204020204" charset="-128"/>
            </a:endParaRPr>
          </a:p>
          <a:p>
            <a:pPr algn="l">
              <a:lnSpc>
                <a:spcPct val="150000"/>
              </a:lnSpc>
            </a:pPr>
            <a:r>
              <a:rPr lang="en-US" sz="2700" b="0">
                <a:effectLst/>
                <a:latin typeface="SimHei" panose="02010609060101010101" charset="-122"/>
                <a:ea typeface="SimHei" panose="02010609060101010101" charset="-122"/>
                <a:sym typeface="可可唯自强者强" panose="020B0503020204020204" charset="-128"/>
              </a:rPr>
              <a:t>   </a:t>
            </a:r>
            <a:r>
              <a:rPr sz="2700" b="0">
                <a:effectLst/>
                <a:latin typeface="SimHei" panose="02010609060101010101" charset="-122"/>
                <a:ea typeface="SimHei" panose="02010609060101010101" charset="-122"/>
                <a:sym typeface="可可唯自强者强" panose="020B0503020204020204" charset="-128"/>
              </a:rPr>
              <a:t>所以尘缘是不容易了断的，学佛修心也不仅仅只是念念经做做善事，</a:t>
            </a:r>
            <a:r>
              <a:rPr sz="2700">
                <a:solidFill>
                  <a:schemeClr val="accent4">
                    <a:lumMod val="50000"/>
                  </a:schemeClr>
                </a:solidFill>
                <a:effectLst/>
                <a:latin typeface="SimHei" panose="02010609060101010101" charset="-122"/>
                <a:ea typeface="SimHei" panose="02010609060101010101" charset="-122"/>
                <a:sym typeface="可可唯自强者强" panose="020B0503020204020204" charset="-128"/>
              </a:rPr>
              <a:t>“悟”是关键，得“智慧”是修功德和修心的目的，</a:t>
            </a:r>
            <a:r>
              <a:rPr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而开了智慧，又能更好地迎接修心路上的新的考验，做更大的功德。</a:t>
            </a:r>
            <a:endParaRPr sz="2700" b="0">
              <a:effectLst/>
              <a:latin typeface="SimHei" panose="02010609060101010101" charset="-122"/>
              <a:ea typeface="SimHei" panose="02010609060101010101" charset="-122"/>
              <a:sym typeface="可可唯自强者强" panose="020B0503020204020204" charset="-128"/>
            </a:endParaRPr>
          </a:p>
        </p:txBody>
      </p:sp>
      <p:sp>
        <p:nvSpPr>
          <p:cNvPr id="2" name="文本框 1"/>
          <p:cNvSpPr txBox="1"/>
          <p:nvPr/>
        </p:nvSpPr>
        <p:spPr>
          <a:xfrm>
            <a:off x="25400" y="6302375"/>
            <a:ext cx="12142470" cy="398780"/>
          </a:xfrm>
          <a:prstGeom prst="rect">
            <a:avLst/>
          </a:prstGeom>
          <a:noFill/>
        </p:spPr>
        <p:txBody>
          <a:bodyPr wrap="square" rtlCol="0">
            <a:spAutoFit/>
          </a:bodyPr>
          <a:p>
            <a:pPr algn="ct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635" y="1146810"/>
            <a:ext cx="12191365" cy="431292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功德和境界是考核的硬性指标，缺一不可</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“悟”是关键，得“智慧”是修功德和修心的目的</a:t>
            </a:r>
            <a:endParaRPr lang="zh-CN" altLang="en-US" sz="32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3" name="文本框 2"/>
          <p:cNvSpPr txBox="1"/>
          <p:nvPr/>
        </p:nvSpPr>
        <p:spPr>
          <a:xfrm>
            <a:off x="25400" y="6222365"/>
            <a:ext cx="12142470" cy="398780"/>
          </a:xfrm>
          <a:prstGeom prst="rect">
            <a:avLst/>
          </a:prstGeom>
          <a:noFill/>
        </p:spPr>
        <p:txBody>
          <a:bodyPr wrap="square" rtlCol="0">
            <a:spAutoFit/>
          </a:bodyPr>
          <a:p>
            <a:pPr algn="ct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rPr>
              <a:t>智慧法语</a:t>
            </a:r>
            <a:endPar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sym typeface="+mn-ea"/>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595630"/>
            <a:ext cx="11135360" cy="5909945"/>
          </a:xfrm>
          <a:prstGeom prst="rect">
            <a:avLst/>
          </a:prstGeom>
        </p:spPr>
        <p:txBody>
          <a:bodyPr vert="horz" lIns="90000" tIns="46800" rIns="90000" bIns="46800" rtlCol="0" anchor="ctr" anchorCtr="0">
            <a:no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just">
              <a:lnSpc>
                <a:spcPct val="150000"/>
              </a:lnSpc>
            </a:pPr>
            <a:r>
              <a:rPr lang="en-US" altLang="zh-CN"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师父十几年为了弘法，肉身消耗、背业很重，但是师父一直都在给你们加持。希望你们每天都能够好好学习师父的白话佛法和开示，依教奉行，严守戒律是成佛的基础。多多为众生真心付出，破除自身的我执我相，心中常念佛恩、国土恩、师恩、父母恩、众生恩；成佛的路上需要真心诚心、勇猛精进、心系众生、一心向佛的孩子。</a:t>
            </a: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标题 1"/>
          <p:cNvSpPr>
            <a:spLocks noGrp="1"/>
          </p:cNvSpPr>
          <p:nvPr/>
        </p:nvSpPr>
        <p:spPr>
          <a:xfrm>
            <a:off x="198755" y="667385"/>
            <a:ext cx="11779885" cy="545528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en-US" sz="26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做功德而不注重提升境界，会有果位吗</a:t>
            </a:r>
            <a:endParaRPr sz="3200" b="0">
              <a:solidFill>
                <a:srgbClr val="FF0000"/>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女听众：您讲</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唯有功德才是最终上天的通关石，</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功德很重要。如果说这个人</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自修</a:t>
            </a:r>
            <a:r>
              <a:rPr sz="2700">
                <a:effectLst/>
                <a:latin typeface="KaiTi" panose="02010609060101010101" charset="-122"/>
                <a:ea typeface="KaiTi" panose="02010609060101010101" charset="-122"/>
                <a:cs typeface="KaiTi" panose="02010609060101010101" charset="-122"/>
                <a:sym typeface="可可唯自强者强" panose="020B0503020204020204" charset="-128"/>
              </a:rPr>
              <a:t>，</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他不度人或不出去做功德，他</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最后声闻缘觉道，</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因为他们境界高，但功德不够。还有一种</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花很多精力去做功德，不注重境界修行，</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他最后会得到什么果位？会成就果位吗？</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答：</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福报啊！他如果没境界他怎么上去？</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你想想看，慈善家，下辈子再投个更有钱的慈善家（有钱人）嗯，有什么用了？没用的（那是不是有可能也会上天，但是还在六道之内，欲界</a:t>
            </a: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天啊、色界天啊……）绝</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对会上天的。现在社会上很多人做善事，做到后来上天肯</a:t>
            </a:r>
            <a:endPar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5" name="文本框 4"/>
          <p:cNvSpPr txBox="1"/>
          <p:nvPr/>
        </p:nvSpPr>
        <p:spPr>
          <a:xfrm>
            <a:off x="25400" y="6348095"/>
            <a:ext cx="12142470" cy="398780"/>
          </a:xfrm>
          <a:prstGeom prst="rect">
            <a:avLst/>
          </a:prstGeom>
          <a:noFill/>
        </p:spPr>
        <p:txBody>
          <a:bodyPr wrap="square" rtlCol="0">
            <a:spAutoFit/>
          </a:bodyPr>
          <a:p>
            <a:pPr algn="l"/>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玄问综合</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             </a:t>
            </a:r>
            <a:endPar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endParaRPr>
          </a:p>
        </p:txBody>
      </p:sp>
      <p:sp>
        <p:nvSpPr>
          <p:cNvPr id="2" name="文本框 1"/>
          <p:cNvSpPr txBox="1"/>
          <p:nvPr/>
        </p:nvSpPr>
        <p:spPr>
          <a:xfrm>
            <a:off x="186690" y="224155"/>
            <a:ext cx="11920220" cy="398780"/>
          </a:xfrm>
          <a:prstGeom prst="rect">
            <a:avLst/>
          </a:prstGeom>
          <a:noFill/>
        </p:spPr>
        <p:txBody>
          <a:bodyPr wrap="square" rtlCol="0">
            <a:spAutoFit/>
          </a:bodyPr>
          <a:p>
            <a:pPr algn="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【Wenda20191124 55:15】</a:t>
            </a:r>
            <a:endParaRPr lang="zh-CN" altLang="en-US" sz="2000">
              <a:solidFill>
                <a:schemeClr val="bg1">
                  <a:lumMod val="65000"/>
                </a:schemeClr>
              </a:solidFill>
              <a:effectLst/>
              <a:latin typeface="SimHei" panose="02010609060101010101" charset="-122"/>
              <a:ea typeface="SimHei" panose="02010609060101010101" charset="-122"/>
              <a:sym typeface="可可唯自强者强" panose="020B0503020204020204" charset="-128"/>
            </a:endParaRPr>
          </a:p>
        </p:txBody>
      </p:sp>
      <p:pic>
        <p:nvPicPr>
          <p:cNvPr id="3" name=".做功德而不注重提升境界，会有果位吗">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303530" y="749935"/>
            <a:ext cx="602615" cy="537210"/>
          </a:xfrm>
          <a:prstGeom prst="rect">
            <a:avLst/>
          </a:prstGeom>
        </p:spPr>
      </p:pic>
    </p:spTree>
    <p:custDataLst>
      <p:tags r:id="rId5"/>
    </p:custDataLst>
  </p:cSld>
  <p:clrMapOvr>
    <a:masterClrMapping/>
  </p:clrMapOvr>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3"/>
                </p:tgtEl>
              </p:cMediaNode>
            </p:audi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标题 1"/>
          <p:cNvSpPr>
            <a:spLocks noGrp="1"/>
          </p:cNvSpPr>
          <p:nvPr/>
        </p:nvSpPr>
        <p:spPr>
          <a:xfrm>
            <a:off x="267970" y="815975"/>
            <a:ext cx="11664315" cy="483933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定上去，就</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没出六道，有什么用啊？不就白修了</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是，还会下来的）嗯（还有一个情况，他花很多精力做功德，因为他不注重修行，会不会导致有时候烦恼了，看见什么事情不顺眼，导致他的功德漏了？）漏得更厉害。我告诉你，不修心的人看谁都讨厌，就算你自己做了功德，你还是讨厌别人的（明白）</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这个世界上，没有境界的人一天都活不下去的，</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看谁谁讨厌（对，看什么事都不顺眼）嗯，什么事情都不顺眼的。最后喝得醉醺醺的，照着镜子的时候说：“这里边谁</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啊？这么讨厌啊，看着我干吗！”（明白了，感恩师父）</a:t>
            </a:r>
            <a:endPar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5" name="文本框 4"/>
          <p:cNvSpPr txBox="1"/>
          <p:nvPr/>
        </p:nvSpPr>
        <p:spPr>
          <a:xfrm>
            <a:off x="25400" y="6348095"/>
            <a:ext cx="12142470" cy="398780"/>
          </a:xfrm>
          <a:prstGeom prst="rect">
            <a:avLst/>
          </a:prstGeom>
          <a:noFill/>
        </p:spPr>
        <p:txBody>
          <a:bodyPr wrap="square" rtlCol="0">
            <a:spAutoFit/>
          </a:bodyPr>
          <a:p>
            <a:pPr algn="l"/>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玄问综合</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             </a:t>
            </a:r>
            <a:endPar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endParaRPr>
          </a:p>
        </p:txBody>
      </p:sp>
      <p:sp>
        <p:nvSpPr>
          <p:cNvPr id="2" name="文本框 1"/>
          <p:cNvSpPr txBox="1"/>
          <p:nvPr/>
        </p:nvSpPr>
        <p:spPr>
          <a:xfrm>
            <a:off x="186690" y="269875"/>
            <a:ext cx="11920220" cy="398780"/>
          </a:xfrm>
          <a:prstGeom prst="rect">
            <a:avLst/>
          </a:prstGeom>
          <a:noFill/>
        </p:spPr>
        <p:txBody>
          <a:bodyPr wrap="square" rtlCol="0">
            <a:spAutoFit/>
          </a:bodyPr>
          <a:p>
            <a:pPr algn="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【Wenda20191124 55:15】</a:t>
            </a:r>
            <a:endParaRPr lang="zh-CN" altLang="en-US" sz="2000">
              <a:solidFill>
                <a:schemeClr val="bg1">
                  <a:lumMod val="65000"/>
                </a:schemeClr>
              </a:solidFill>
              <a:effectLst/>
              <a:latin typeface="SimHei" panose="02010609060101010101" charset="-122"/>
              <a:ea typeface="SimHei" panose="02010609060101010101" charset="-122"/>
              <a:sym typeface="可可唯自强者强" panose="020B0503020204020204" charset="-128"/>
            </a:endParaRPr>
          </a:p>
        </p:txBody>
      </p:sp>
    </p:spTree>
    <p:custDataLst>
      <p:tags r:id="rId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标题 1"/>
          <p:cNvSpPr>
            <a:spLocks noGrp="1"/>
          </p:cNvSpPr>
          <p:nvPr/>
        </p:nvSpPr>
        <p:spPr>
          <a:xfrm>
            <a:off x="186055" y="511810"/>
            <a:ext cx="11772265" cy="452183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有境界没功德的人上不了天</a:t>
            </a:r>
            <a:endParaRPr sz="3200" b="0">
              <a:solidFill>
                <a:srgbClr val="FF0000"/>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男听众：师父您说过，有功德没有境界，下辈子投成大富大贵之人。那么有境界没有功德的人，果报是什么？</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答：</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有境界没有功德的人，下辈子还是投人。</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没有功德的话，根本下辈子投生不了，上不了天的。就算有境界有什么用？我知道这个世界很好，我们应该做好人，我们应该多帮助别人。</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从来不做功德，有心无意，有心没有行为，这种人能上去吗？</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上不去的。</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2" name="文本框 1"/>
          <p:cNvSpPr txBox="1"/>
          <p:nvPr/>
        </p:nvSpPr>
        <p:spPr>
          <a:xfrm>
            <a:off x="186690" y="269875"/>
            <a:ext cx="11920220" cy="398780"/>
          </a:xfrm>
          <a:prstGeom prst="rect">
            <a:avLst/>
          </a:prstGeom>
          <a:noFill/>
        </p:spPr>
        <p:txBody>
          <a:bodyPr wrap="square" rtlCol="0">
            <a:spAutoFit/>
          </a:bodyPr>
          <a:p>
            <a:pPr algn="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【Wenda201</a:t>
            </a:r>
            <a:r>
              <a:rPr lang="en-US" alt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60522B</a:t>
            </a: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 </a:t>
            </a:r>
            <a:r>
              <a:rPr lang="en-US" alt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29</a:t>
            </a: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47</a:t>
            </a: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65000"/>
                </a:schemeClr>
              </a:solidFill>
              <a:effectLst/>
              <a:latin typeface="SimHei" panose="02010609060101010101" charset="-122"/>
              <a:ea typeface="SimHei" panose="02010609060101010101" charset="-122"/>
              <a:sym typeface="可可唯自强者强" panose="020B0503020204020204" charset="-128"/>
            </a:endParaRPr>
          </a:p>
        </p:txBody>
      </p:sp>
      <p:sp>
        <p:nvSpPr>
          <p:cNvPr id="7" name="文本框 6"/>
          <p:cNvSpPr txBox="1"/>
          <p:nvPr/>
        </p:nvSpPr>
        <p:spPr>
          <a:xfrm>
            <a:off x="25400" y="6348095"/>
            <a:ext cx="12142470" cy="398780"/>
          </a:xfrm>
          <a:prstGeom prst="rect">
            <a:avLst/>
          </a:prstGeom>
          <a:noFill/>
        </p:spPr>
        <p:txBody>
          <a:bodyPr wrap="square" rtlCol="0">
            <a:spAutoFit/>
          </a:bodyPr>
          <a:p>
            <a:pPr algn="l"/>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玄问综合</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             </a:t>
            </a:r>
            <a:endPar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endParaRPr>
          </a:p>
        </p:txBody>
      </p:sp>
      <p:pic>
        <p:nvPicPr>
          <p:cNvPr id="8" name="5.有境界没功德的人上不了天">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309245" y="748665"/>
            <a:ext cx="661035" cy="509270"/>
          </a:xfrm>
          <a:prstGeom prst="rect">
            <a:avLst/>
          </a:prstGeom>
        </p:spPr>
      </p:pic>
    </p:spTree>
    <p:custDataLst>
      <p:tags r:id="rId5"/>
    </p:custData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audio>
              <p:cMediaNode vol="90000">
                <p:cTn id="2" fill="hold" display="1">
                  <p:stCondLst>
                    <p:cond delay="indefinite"/>
                  </p:stCondLst>
                  <p:endCondLst>
                    <p:cond evt="onStopAudio">
                      <p:tgtEl>
                        <p:sldTgt/>
                      </p:tgtEl>
                    </p:cond>
                  </p:endCondLst>
                </p:cTn>
                <p:tgtEl>
                  <p:spTgt spid="8"/>
                </p:tgtEl>
              </p:cMediaNode>
            </p:audio>
            <p:seq concurrent="1" nextAc="seek">
              <p:cTn id="3" restart="whenNotActive" fill="hold" evtFilter="cancelBubble" nodeType="interactiveSeq">
                <p:stCondLst>
                  <p:cond evt="onClick" delay="0">
                    <p:tgtEl>
                      <p:spTgt spid="8"/>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41273"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标题 1"/>
          <p:cNvSpPr>
            <a:spLocks noGrp="1"/>
          </p:cNvSpPr>
          <p:nvPr/>
        </p:nvSpPr>
        <p:spPr>
          <a:xfrm>
            <a:off x="346710" y="482600"/>
            <a:ext cx="11555095" cy="564896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3200">
                <a:solidFill>
                  <a:schemeClr val="accent4">
                    <a:lumMod val="50000"/>
                  </a:schemeClr>
                </a:solidFill>
                <a:effectLst/>
                <a:latin typeface="SimHei" panose="02010609060101010101" charset="-122"/>
                <a:ea typeface="SimHei" panose="02010609060101010101" charset="-122"/>
                <a:cs typeface="KaiTi" panose="02010609060101010101" charset="-122"/>
                <a:sym typeface="可可唯自强者强" panose="020B0503020204020204" charset="-128"/>
              </a:rPr>
              <a:t>关于修成菩萨的三个要点</a:t>
            </a:r>
            <a:endParaRPr sz="3200" b="0">
              <a:solidFill>
                <a:srgbClr val="FF0000"/>
              </a:solidFill>
              <a:effectLst/>
              <a:latin typeface="SimHei" panose="02010609060101010101" charset="-122"/>
              <a:ea typeface="SimHei" panose="02010609060101010101" charset="-122"/>
              <a:cs typeface="KaiTi" panose="02010609060101010101" charset="-122"/>
              <a:sym typeface="可可唯自强者强" panose="020B0503020204020204" charset="-128"/>
            </a:endParaRPr>
          </a:p>
          <a:p>
            <a:pPr algn="l">
              <a:lnSpc>
                <a:spcPct val="150000"/>
              </a:lnSpc>
            </a:pPr>
            <a:r>
              <a:rPr lang="en-US" sz="26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男听众：师父，您昨晚开示说</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修成菩萨的三个要点：一，烦恼断尽；二，去除业障；三，聚积功德。</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这三个中聚积功德最重要。请师父您再开示一下吧。</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sz="2700" b="0">
                <a:effectLst/>
                <a:latin typeface="KaiTi" panose="02010609060101010101" charset="-122"/>
                <a:ea typeface="KaiTi" panose="02010609060101010101" charset="-122"/>
                <a:cs typeface="KaiTi" panose="02010609060101010101" charset="-122"/>
                <a:sym typeface="可可唯自强者强" panose="020B0503020204020204" charset="-128"/>
              </a:rPr>
              <a:t>   </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答：</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有烦恼的人没有智慧，没有智慧的人永远修不成的</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那第二个去除业障呢？）有业障的人是属于不干净的人，一个人不干净就会屡犯错误，重蹈覆辙。你这样子搞来搞去，在六道里轮回，你的精神上在六道里轮回，各方面的六道轮回都会造成你的痛苦（第三个是聚积功德，师父您开示一下）聚积</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功德很清楚，</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你没有功德的</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2" name="文本框 1"/>
          <p:cNvSpPr txBox="1"/>
          <p:nvPr/>
        </p:nvSpPr>
        <p:spPr>
          <a:xfrm>
            <a:off x="25400" y="6348095"/>
            <a:ext cx="12142470" cy="398780"/>
          </a:xfrm>
          <a:prstGeom prst="rect">
            <a:avLst/>
          </a:prstGeom>
          <a:noFill/>
        </p:spPr>
        <p:txBody>
          <a:bodyPr wrap="square" rtlCol="0">
            <a:spAutoFit/>
          </a:bodyPr>
          <a:p>
            <a:pPr algn="l"/>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玄问综合</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             </a:t>
            </a:r>
            <a:endPar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endParaRPr>
          </a:p>
        </p:txBody>
      </p:sp>
      <p:sp>
        <p:nvSpPr>
          <p:cNvPr id="7" name="文本框 6"/>
          <p:cNvSpPr txBox="1"/>
          <p:nvPr/>
        </p:nvSpPr>
        <p:spPr>
          <a:xfrm>
            <a:off x="186690" y="269875"/>
            <a:ext cx="11920220" cy="398780"/>
          </a:xfrm>
          <a:prstGeom prst="rect">
            <a:avLst/>
          </a:prstGeom>
          <a:noFill/>
        </p:spPr>
        <p:txBody>
          <a:bodyPr wrap="square" rtlCol="0">
            <a:spAutoFit/>
          </a:bodyPr>
          <a:p>
            <a:pPr algn="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【Wenda20</a:t>
            </a:r>
            <a:r>
              <a:rPr lang="en-US" alt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200216</a:t>
            </a: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 </a:t>
            </a:r>
            <a:r>
              <a:rPr lang="en-US" alt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42</a:t>
            </a: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07</a:t>
            </a: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65000"/>
                </a:schemeClr>
              </a:solidFill>
              <a:effectLst/>
              <a:latin typeface="SimHei" panose="02010609060101010101" charset="-122"/>
              <a:ea typeface="SimHei" panose="02010609060101010101" charset="-122"/>
              <a:sym typeface="可可唯自强者强" panose="020B0503020204020204" charset="-128"/>
            </a:endParaRPr>
          </a:p>
        </p:txBody>
      </p:sp>
      <p:pic>
        <p:nvPicPr>
          <p:cNvPr id="8" name="关于修成菩萨的三个要点">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465455" y="652780"/>
            <a:ext cx="624840" cy="528955"/>
          </a:xfrm>
          <a:prstGeom prst="rect">
            <a:avLst/>
          </a:prstGeom>
        </p:spPr>
      </p:pic>
    </p:spTree>
    <p:custDataLst>
      <p:tags r:id="rId5"/>
    </p:custDataLst>
  </p:cSld>
  <p:clrMapOvr>
    <a:masterClrMapping/>
  </p:clrMapOvr>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8"/>
                </p:tgtEl>
              </p:cMediaNode>
            </p:audio>
            <p:seq concurrent="1" nextAc="seek">
              <p:cTn id="3" restart="whenNotActive" fill="hold" evtFilter="cancelBubble" nodeType="interactiveSeq">
                <p:stCondLst>
                  <p:cond evt="onClick" delay="0">
                    <p:tgtEl>
                      <p:spTgt spid="8"/>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标题 1"/>
          <p:cNvSpPr>
            <a:spLocks noGrp="1"/>
          </p:cNvSpPr>
          <p:nvPr/>
        </p:nvSpPr>
        <p:spPr>
          <a:xfrm>
            <a:off x="507365" y="600710"/>
            <a:ext cx="11334115" cy="441579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话你这个人就开不了智慧，</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那你说说看，</a:t>
            </a:r>
            <a:r>
              <a:rPr sz="270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你这辈子白修了</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（师父，您讲了这三个中聚积功德最重要，您讲解一下为何聚积功德最重要呢？）没有智慧啊，你没有功德哪来的智慧？</a:t>
            </a:r>
            <a:r>
              <a:rPr sz="270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你不做善事哪来的功德，哪来的智慧？你只有投身于度众生的生命当中，你才能聚积功德</a:t>
            </a:r>
            <a:r>
              <a:rPr sz="2700" b="0">
                <a:effectLst/>
                <a:latin typeface="KaiTi" panose="02010609060101010101" charset="-122"/>
                <a:ea typeface="KaiTi" panose="02010609060101010101" charset="-122"/>
                <a:cs typeface="KaiTi" panose="02010609060101010101" charset="-122"/>
                <a:sym typeface="可可唯自强者强" panose="020B0503020204020204" charset="-128"/>
              </a:rPr>
              <a:t>（是。师父，可以这样理解：你有了功德，你可以除去烦恼，也可以除去业障？）对啊（没有功德，做不了那两点）没有功德，你烦恼不停地有，业障消不掉，就是这样（对，谢谢师父的慈悲开示）</a:t>
            </a:r>
            <a:endParaRPr sz="2700" b="0">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
        <p:nvSpPr>
          <p:cNvPr id="7" name="文本框 6"/>
          <p:cNvSpPr txBox="1"/>
          <p:nvPr/>
        </p:nvSpPr>
        <p:spPr>
          <a:xfrm>
            <a:off x="186690" y="235585"/>
            <a:ext cx="11920220" cy="398780"/>
          </a:xfrm>
          <a:prstGeom prst="rect">
            <a:avLst/>
          </a:prstGeom>
          <a:noFill/>
        </p:spPr>
        <p:txBody>
          <a:bodyPr wrap="square" rtlCol="0">
            <a:spAutoFit/>
          </a:bodyPr>
          <a:p>
            <a:pPr algn="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【Wenda</a:t>
            </a: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Wenda20</a:t>
            </a:r>
            <a:r>
              <a:rPr lang="en-US" alt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200216</a:t>
            </a: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 </a:t>
            </a:r>
            <a:r>
              <a:rPr lang="en-US" alt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42</a:t>
            </a: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a:t>
            </a:r>
            <a:r>
              <a:rPr lang="en-US" alt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07</a:t>
            </a: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a:t>
            </a:r>
            <a:endParaRPr lang="zh-CN" altLang="en-US" sz="2000">
              <a:solidFill>
                <a:schemeClr val="bg1">
                  <a:lumMod val="65000"/>
                </a:schemeClr>
              </a:solidFill>
              <a:effectLst/>
              <a:latin typeface="SimHei" panose="02010609060101010101" charset="-122"/>
              <a:ea typeface="SimHei" panose="02010609060101010101" charset="-122"/>
              <a:sym typeface="可可唯自强者强" panose="020B0503020204020204" charset="-128"/>
            </a:endParaRPr>
          </a:p>
        </p:txBody>
      </p:sp>
      <p:sp>
        <p:nvSpPr>
          <p:cNvPr id="2" name="文本框 1"/>
          <p:cNvSpPr txBox="1"/>
          <p:nvPr/>
        </p:nvSpPr>
        <p:spPr>
          <a:xfrm>
            <a:off x="25400" y="6348095"/>
            <a:ext cx="12142470" cy="398780"/>
          </a:xfrm>
          <a:prstGeom prst="rect">
            <a:avLst/>
          </a:prstGeom>
          <a:noFill/>
        </p:spPr>
        <p:txBody>
          <a:bodyPr wrap="square" rtlCol="0">
            <a:spAutoFit/>
          </a:bodyPr>
          <a:p>
            <a:pPr algn="l"/>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a:t>
            </a:r>
            <a:r>
              <a:rPr lang="zh-CN" altLang="en-US"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玄问综合</a:t>
            </a:r>
            <a:r>
              <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rPr>
              <a:t>             </a:t>
            </a:r>
            <a:endParaRPr lang="en-US" altLang="zh-CN" sz="2000">
              <a:solidFill>
                <a:schemeClr val="bg1">
                  <a:lumMod val="65000"/>
                </a:schemeClr>
              </a:solidFill>
              <a:effectLst/>
              <a:latin typeface="SimHei" panose="02010609060101010101" charset="-122"/>
              <a:ea typeface="SimHei" panose="02010609060101010101" charset="-122"/>
              <a:cs typeface="SimHei" panose="02010609060101010101" charset="-122"/>
              <a:sym typeface="+mn-ea"/>
            </a:endParaRPr>
          </a:p>
        </p:txBody>
      </p:sp>
    </p:spTree>
    <p:custDataLst>
      <p:tags r:id="rId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82385"/>
            <a:ext cx="12142470" cy="368300"/>
          </a:xfrm>
          <a:prstGeom prst="rect">
            <a:avLst/>
          </a:prstGeom>
          <a:noFill/>
        </p:spPr>
        <p:txBody>
          <a:bodyPr wrap="square" rtlCol="0">
            <a:spAutoFit/>
          </a:bodyPr>
          <a:p>
            <a:pPr algn="ct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《白话佛法·第二册》第</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三篇</a:t>
            </a:r>
            <a:r>
              <a:rPr lang="en-US" altLang="zh-CN">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智慧</a:t>
            </a:r>
            <a:r>
              <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rPr>
              <a:t>法语</a:t>
            </a:r>
            <a:endParaRPr lang="zh-CN" altLang="en-US">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
        <p:nvSpPr>
          <p:cNvPr id="3" name="标题 1"/>
          <p:cNvSpPr>
            <a:spLocks noGrp="1"/>
          </p:cNvSpPr>
          <p:nvPr/>
        </p:nvSpPr>
        <p:spPr>
          <a:xfrm>
            <a:off x="758825" y="599440"/>
            <a:ext cx="11101705" cy="5783580"/>
          </a:xfrm>
          <a:prstGeom prst="rect">
            <a:avLst/>
          </a:prstGeom>
        </p:spPr>
        <p:txBody>
          <a:bodyPr vert="horz" lIns="90000" tIns="46800" rIns="90000" bIns="46800" rtlCol="0" anchor="ctr" anchorCtr="0">
            <a:normAutofit fontScale="7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altLang="zh-CN" sz="343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zh-CN" altLang="en-US" sz="343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一份因果只能以另一份因果去改变……</a:t>
            </a:r>
            <a:r>
              <a:rPr lang="zh-CN" altLang="en-US" sz="343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只要我们学佛修心，依教奉行，佛菩萨以无比的慈悲将这作为一份因果记作我们的功德来消掉孽障的因果。</a:t>
            </a:r>
            <a:endParaRPr lang="zh-CN" altLang="en-US" sz="343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endParaRPr lang="zh-CN" altLang="en-US" sz="343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buClrTx/>
              <a:buSzTx/>
              <a:buFontTx/>
            </a:pPr>
            <a:r>
              <a:rPr lang="en-US" altLang="zh-CN" sz="343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zh-CN" altLang="en-US" sz="343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当我们在菩萨面前发心行善之后，善行会记为功德，.....</a:t>
            </a:r>
            <a:r>
              <a:rPr lang="zh-CN" altLang="en-US" sz="343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你在帮助别人的时候心中并不期望得到回报，因为你的心是清净的，所以你也就不会结成这个善缘，也就没有尘丝。</a:t>
            </a:r>
            <a:endParaRPr lang="zh-CN" altLang="en-US" sz="3430">
              <a:solidFill>
                <a:schemeClr val="accent1">
                  <a:lumMod val="75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endParaRPr lang="zh-CN" altLang="en-US" sz="343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l">
              <a:lnSpc>
                <a:spcPct val="150000"/>
              </a:lnSpc>
            </a:pPr>
            <a:r>
              <a:rPr lang="en-US" altLang="zh-CN" sz="343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a:t>
            </a:r>
            <a:r>
              <a:rPr lang="zh-CN" altLang="en-US" sz="343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功德和境界是考核的硬性指标，缺一不可，……“悟”是关键，得“智慧”是修功德和修心的目的，</a:t>
            </a:r>
            <a:endParaRPr lang="zh-CN" altLang="en-US" sz="343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5400" y="6319520"/>
            <a:ext cx="12142470" cy="368300"/>
          </a:xfrm>
          <a:prstGeom prst="rect">
            <a:avLst/>
          </a:prstGeom>
          <a:noFill/>
        </p:spPr>
        <p:txBody>
          <a:bodyPr wrap="square" rtlCol="0">
            <a:spAutoFit/>
          </a:bodyPr>
          <a:p>
            <a:pPr algn="ctr"/>
            <a:r>
              <a:rPr lang="en-US" altLang="zh-CN">
                <a:solidFill>
                  <a:schemeClr val="bg1">
                    <a:lumMod val="65000"/>
                  </a:schemeClr>
                </a:solidFill>
                <a:effectLst/>
                <a:latin typeface="SimHei" panose="02010609060101010101" charset="-122"/>
                <a:ea typeface="SimHei" panose="02010609060101010101" charset="-122"/>
                <a:cs typeface="SimHei" panose="02010609060101010101" charset="-122"/>
              </a:rPr>
              <a:t>  </a:t>
            </a:r>
            <a:r>
              <a:rPr lang="zh-CN" altLang="en-US">
                <a:solidFill>
                  <a:schemeClr val="bg1">
                    <a:lumMod val="65000"/>
                  </a:schemeClr>
                </a:solidFill>
                <a:effectLst/>
                <a:latin typeface="SimHei" panose="02010609060101010101" charset="-122"/>
                <a:ea typeface="SimHei" panose="02010609060101010101" charset="-122"/>
                <a:cs typeface="SimHei" panose="02010609060101010101" charset="-122"/>
              </a:rPr>
              <a:t>《白话佛法·第一册》</a:t>
            </a:r>
            <a:r>
              <a:rPr lang="en-US" altLang="zh-CN">
                <a:solidFill>
                  <a:schemeClr val="bg1">
                    <a:lumMod val="65000"/>
                  </a:schemeClr>
                </a:solidFill>
                <a:effectLst/>
                <a:latin typeface="SimHei" panose="02010609060101010101" charset="-122"/>
                <a:ea typeface="SimHei" panose="02010609060101010101" charset="-122"/>
                <a:cs typeface="SimHei" panose="02010609060101010101" charset="-122"/>
              </a:rPr>
              <a:t>   </a:t>
            </a:r>
            <a:r>
              <a:rPr lang="zh-CN" altLang="en-US">
                <a:solidFill>
                  <a:schemeClr val="bg1">
                    <a:lumMod val="65000"/>
                  </a:schemeClr>
                </a:solidFill>
                <a:effectLst/>
                <a:latin typeface="SimHei" panose="02010609060101010101" charset="-122"/>
                <a:ea typeface="SimHei" panose="02010609060101010101" charset="-122"/>
                <a:cs typeface="SimHei" panose="02010609060101010101" charset="-122"/>
              </a:rPr>
              <a:t>第三篇</a:t>
            </a:r>
            <a:r>
              <a:rPr lang="en-US" altLang="zh-CN">
                <a:solidFill>
                  <a:schemeClr val="bg1">
                    <a:lumMod val="65000"/>
                  </a:schemeClr>
                </a:solidFill>
                <a:effectLst/>
                <a:latin typeface="SimHei" panose="02010609060101010101" charset="-122"/>
                <a:ea typeface="SimHei" panose="02010609060101010101" charset="-122"/>
                <a:cs typeface="SimHei" panose="02010609060101010101" charset="-122"/>
                <a:sym typeface="+mn-ea"/>
              </a:rPr>
              <a:t>·</a:t>
            </a:r>
            <a:r>
              <a:rPr lang="zh-CN" altLang="en-US">
                <a:solidFill>
                  <a:schemeClr val="bg1">
                    <a:lumMod val="65000"/>
                  </a:schemeClr>
                </a:solidFill>
                <a:effectLst/>
                <a:latin typeface="SimHei" panose="02010609060101010101" charset="-122"/>
                <a:ea typeface="SimHei" panose="02010609060101010101" charset="-122"/>
                <a:cs typeface="SimHei" panose="02010609060101010101" charset="-122"/>
                <a:sym typeface="+mn-ea"/>
              </a:rPr>
              <a:t>实修链接</a:t>
            </a:r>
            <a:endParaRPr lang="zh-CN" altLang="en-US">
              <a:solidFill>
                <a:schemeClr val="bg1">
                  <a:lumMod val="65000"/>
                </a:schemeClr>
              </a:solidFill>
              <a:effectLst/>
              <a:latin typeface="SimHei" panose="02010609060101010101" charset="-122"/>
              <a:ea typeface="SimHei" panose="02010609060101010101" charset="-122"/>
              <a:cs typeface="SimHei" panose="02010609060101010101" charset="-122"/>
              <a:sym typeface="+mn-ea"/>
            </a:endParaRPr>
          </a:p>
        </p:txBody>
      </p:sp>
      <p:sp>
        <p:nvSpPr>
          <p:cNvPr id="3" name="标题 1"/>
          <p:cNvSpPr>
            <a:spLocks noGrp="1"/>
          </p:cNvSpPr>
          <p:nvPr/>
        </p:nvSpPr>
        <p:spPr>
          <a:xfrm>
            <a:off x="686435" y="1146810"/>
            <a:ext cx="10820400" cy="431292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sym typeface="可可唯自强者强" panose="020B0503020204020204" charset="-128"/>
              </a:rPr>
              <a:t>我们学佛法是要消除因果</a:t>
            </a:r>
            <a:endParaRPr lang="zh-CN" altLang="en-US" sz="3200">
              <a:solidFill>
                <a:schemeClr val="accent4">
                  <a:lumMod val="50000"/>
                </a:schemeClr>
              </a:solidFill>
              <a:effectLst/>
              <a:latin typeface="KaiTi" panose="02010609060101010101" charset="-122"/>
              <a:ea typeface="KaiTi"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KaiTi" panose="02010609060101010101" charset="-122"/>
              <a:ea typeface="KaiTi"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KaiTi" panose="02010609060101010101" charset="-122"/>
                <a:ea typeface="KaiTi" panose="02010609060101010101" charset="-122"/>
                <a:sym typeface="可可唯自强者强" panose="020B0503020204020204" charset="-128"/>
              </a:rPr>
              <a:t>无相布施就是智慧法施离相</a:t>
            </a:r>
            <a:endParaRPr lang="zh-CN" altLang="en-US" sz="3200">
              <a:solidFill>
                <a:schemeClr val="accent4">
                  <a:lumMod val="50000"/>
                </a:schemeClr>
              </a:solidFill>
              <a:effectLst/>
              <a:latin typeface="KaiTi" panose="02010609060101010101" charset="-122"/>
              <a:ea typeface="KaiTi" panose="02010609060101010101" charset="-122"/>
              <a:sym typeface="可可唯自强者强" panose="020B0503020204020204" charset="-128"/>
            </a:endParaRP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400685" y="646430"/>
            <a:ext cx="11523980" cy="552069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altLang="zh-CN" sz="2700" b="0">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lang="zh-CN" alt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师父告诉大家，</a:t>
            </a:r>
            <a:r>
              <a:rPr lang="zh-CN" altLang="en-US"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不可以人间中求因果。</a:t>
            </a:r>
            <a:r>
              <a:rPr lang="zh-CN" alt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也就是说，如果你今天学了法门，学了佛法之后，你明白这是帮助你现在和帮助你未来的，但是，你把这个佛法天天用来求菩萨保佑你发财，保佑你怎么怎么好，实际上，你就是把佛法用在人间当中在继续寻求你的因果啊。</a:t>
            </a:r>
            <a:r>
              <a:rPr lang="zh-CN" altLang="en-US"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本身我们学佛法是要消除因果，</a:t>
            </a:r>
            <a:r>
              <a:rPr lang="zh-CN" alt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对不对啊？我们今天学佛法知道了，我不能骂他，种下这个因，他下次会骂我；我不能欠他的钱，我不能骗他，骗了他，我以后会有报应的，学佛法是知因懂果啊。但是，如果你天天求菩萨保佑你发财，你求了这个因，你说说看，这个钱不是你的，求来的话，求得来吗？求得来的，求来了之后呢，</a:t>
            </a:r>
            <a:r>
              <a:rPr lang="zh-CN" alt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不会</a:t>
            </a:r>
            <a:endParaRPr lang="zh-CN" altLang="en-US"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7" name="文本框 6"/>
          <p:cNvSpPr txBox="1"/>
          <p:nvPr/>
        </p:nvSpPr>
        <p:spPr>
          <a:xfrm>
            <a:off x="186690" y="212725"/>
            <a:ext cx="11920220" cy="398780"/>
          </a:xfrm>
          <a:prstGeom prst="rect">
            <a:avLst/>
          </a:prstGeom>
          <a:noFill/>
        </p:spPr>
        <p:txBody>
          <a:bodyPr wrap="square" rtlCol="0">
            <a:spAutoFit/>
          </a:bodyPr>
          <a:p>
            <a:pPr algn="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【6-19《要消因果 不能造因果》】</a:t>
            </a:r>
            <a:endParaRPr lang="zh-CN" altLang="en-US" sz="2000">
              <a:solidFill>
                <a:schemeClr val="bg1">
                  <a:lumMod val="6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文本框 2"/>
          <p:cNvSpPr txBox="1"/>
          <p:nvPr/>
        </p:nvSpPr>
        <p:spPr>
          <a:xfrm>
            <a:off x="25400" y="6319520"/>
            <a:ext cx="12142470" cy="368300"/>
          </a:xfrm>
          <a:prstGeom prst="rect">
            <a:avLst/>
          </a:prstGeom>
          <a:noFill/>
        </p:spPr>
        <p:txBody>
          <a:bodyPr wrap="square" rtlCol="0">
            <a:spAutoFit/>
          </a:bodyPr>
          <a:p>
            <a:pPr algn="ctr"/>
            <a:r>
              <a:rPr lang="en-US" altLang="zh-CN">
                <a:solidFill>
                  <a:schemeClr val="bg1">
                    <a:lumMod val="65000"/>
                  </a:schemeClr>
                </a:solidFill>
                <a:effectLst/>
                <a:latin typeface="SimHei" panose="02010609060101010101" charset="-122"/>
                <a:ea typeface="SimHei" panose="02010609060101010101" charset="-122"/>
                <a:cs typeface="SimHei" panose="02010609060101010101" charset="-122"/>
              </a:rPr>
              <a:t>  </a:t>
            </a:r>
            <a:r>
              <a:rPr lang="zh-CN" altLang="en-US">
                <a:solidFill>
                  <a:schemeClr val="bg1">
                    <a:lumMod val="6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a:solidFill>
                  <a:schemeClr val="bg1">
                    <a:lumMod val="65000"/>
                  </a:schemeClr>
                </a:solidFill>
                <a:effectLst/>
                <a:latin typeface="SimHei" panose="02010609060101010101" charset="-122"/>
                <a:ea typeface="SimHei" panose="02010609060101010101" charset="-122"/>
                <a:cs typeface="SimHei" panose="02010609060101010101" charset="-122"/>
                <a:sym typeface="+mn-ea"/>
              </a:rPr>
              <a:t>·</a:t>
            </a:r>
            <a:r>
              <a:rPr lang="zh-CN" altLang="en-US">
                <a:solidFill>
                  <a:schemeClr val="bg1">
                    <a:lumMod val="65000"/>
                  </a:schemeClr>
                </a:solidFill>
                <a:effectLst/>
                <a:latin typeface="SimHei" panose="02010609060101010101" charset="-122"/>
                <a:ea typeface="SimHei" panose="02010609060101010101" charset="-122"/>
                <a:cs typeface="SimHei" panose="02010609060101010101" charset="-122"/>
                <a:sym typeface="+mn-ea"/>
              </a:rPr>
              <a:t>实修链接</a:t>
            </a:r>
            <a:endParaRPr lang="zh-CN" altLang="en-US">
              <a:solidFill>
                <a:schemeClr val="bg1">
                  <a:lumMod val="65000"/>
                </a:schemeClr>
              </a:solidFill>
              <a:effectLst/>
              <a:latin typeface="SimHei" panose="02010609060101010101" charset="-122"/>
              <a:ea typeface="SimHei" panose="02010609060101010101" charset="-122"/>
              <a:cs typeface="SimHei" panose="02010609060101010101" charset="-122"/>
              <a:sym typeface="+mn-ea"/>
            </a:endParaRP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448310" y="855980"/>
            <a:ext cx="11516360" cy="199834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zh-CN" alt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要还这个果啊？你还在因果当中转不出来，还在求因果，</a:t>
            </a:r>
            <a:r>
              <a:rPr lang="zh-CN" altLang="en-US"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我们要消除因果，</a:t>
            </a:r>
            <a:r>
              <a:rPr lang="zh-CN" altLang="en-US" sz="2700" b="0">
                <a:effectLst/>
                <a:latin typeface="SimHei" panose="02010609060101010101" charset="-122"/>
                <a:ea typeface="SimHei" panose="02010609060101010101" charset="-122"/>
                <a:cs typeface="SimHei" panose="02010609060101010101" charset="-122"/>
                <a:sym typeface="可可唯自强者强" panose="020B0503020204020204" charset="-128"/>
              </a:rPr>
              <a:t>你还在求因果，你说，你学的什么佛、学的什么法？师父讲话听得懂吗？</a:t>
            </a:r>
            <a:endParaRPr lang="zh-CN" altLang="en-US" sz="2700" b="0">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7" name="文本框 6"/>
          <p:cNvSpPr txBox="1"/>
          <p:nvPr/>
        </p:nvSpPr>
        <p:spPr>
          <a:xfrm>
            <a:off x="186690" y="327025"/>
            <a:ext cx="11920220" cy="398780"/>
          </a:xfrm>
          <a:prstGeom prst="rect">
            <a:avLst/>
          </a:prstGeom>
          <a:noFill/>
        </p:spPr>
        <p:txBody>
          <a:bodyPr wrap="square" rtlCol="0">
            <a:spAutoFit/>
          </a:bodyPr>
          <a:p>
            <a:pPr algn="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【6-19《要消因果 不能造因果》】</a:t>
            </a:r>
            <a:endParaRPr lang="zh-CN" altLang="en-US" sz="2000">
              <a:solidFill>
                <a:schemeClr val="bg1">
                  <a:lumMod val="6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文本框 2"/>
          <p:cNvSpPr txBox="1"/>
          <p:nvPr/>
        </p:nvSpPr>
        <p:spPr>
          <a:xfrm>
            <a:off x="25400" y="6319520"/>
            <a:ext cx="12142470" cy="368300"/>
          </a:xfrm>
          <a:prstGeom prst="rect">
            <a:avLst/>
          </a:prstGeom>
          <a:noFill/>
        </p:spPr>
        <p:txBody>
          <a:bodyPr wrap="square" rtlCol="0">
            <a:spAutoFit/>
          </a:bodyPr>
          <a:p>
            <a:pPr algn="ctr"/>
            <a:r>
              <a:rPr lang="en-US" altLang="zh-CN">
                <a:solidFill>
                  <a:schemeClr val="bg1">
                    <a:lumMod val="65000"/>
                  </a:schemeClr>
                </a:solidFill>
                <a:effectLst/>
                <a:latin typeface="SimHei" panose="02010609060101010101" charset="-122"/>
                <a:ea typeface="SimHei" panose="02010609060101010101" charset="-122"/>
                <a:cs typeface="SimHei" panose="02010609060101010101" charset="-122"/>
              </a:rPr>
              <a:t>  </a:t>
            </a:r>
            <a:r>
              <a:rPr lang="zh-CN" altLang="en-US">
                <a:solidFill>
                  <a:schemeClr val="bg1">
                    <a:lumMod val="6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a:solidFill>
                  <a:schemeClr val="bg1">
                    <a:lumMod val="65000"/>
                  </a:schemeClr>
                </a:solidFill>
                <a:effectLst/>
                <a:latin typeface="SimHei" panose="02010609060101010101" charset="-122"/>
                <a:ea typeface="SimHei" panose="02010609060101010101" charset="-122"/>
                <a:cs typeface="SimHei" panose="02010609060101010101" charset="-122"/>
                <a:sym typeface="+mn-ea"/>
              </a:rPr>
              <a:t>·</a:t>
            </a:r>
            <a:r>
              <a:rPr lang="zh-CN" altLang="en-US">
                <a:solidFill>
                  <a:schemeClr val="bg1">
                    <a:lumMod val="65000"/>
                  </a:schemeClr>
                </a:solidFill>
                <a:effectLst/>
                <a:latin typeface="SimHei" panose="02010609060101010101" charset="-122"/>
                <a:ea typeface="SimHei" panose="02010609060101010101" charset="-122"/>
                <a:cs typeface="SimHei" panose="02010609060101010101" charset="-122"/>
                <a:sym typeface="+mn-ea"/>
              </a:rPr>
              <a:t>实修链接</a:t>
            </a:r>
            <a:endParaRPr lang="zh-CN" altLang="en-US">
              <a:solidFill>
                <a:schemeClr val="bg1">
                  <a:lumMod val="65000"/>
                </a:schemeClr>
              </a:solidFill>
              <a:effectLst/>
              <a:latin typeface="SimHei" panose="02010609060101010101" charset="-122"/>
              <a:ea typeface="SimHei" panose="02010609060101010101" charset="-122"/>
              <a:cs typeface="SimHei" panose="02010609060101010101" charset="-122"/>
              <a:sym typeface="+mn-ea"/>
            </a:endParaRP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352425" y="855980"/>
            <a:ext cx="11539220" cy="134302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en-US" altLang="zh-CN" sz="26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   </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什么叫</a:t>
            </a:r>
            <a:r>
              <a:rPr sz="2700">
                <a:solidFill>
                  <a:schemeClr val="accent1">
                    <a:lumMod val="75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无相布施</a:t>
            </a:r>
            <a:r>
              <a:rPr sz="270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就是</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智慧法施离相，</a:t>
            </a:r>
            <a:r>
              <a:rPr sz="2700" b="0">
                <a:solidFill>
                  <a:schemeClr val="tx1"/>
                </a:solidFill>
                <a:effectLst/>
                <a:latin typeface="SimHei" panose="02010609060101010101" charset="-122"/>
                <a:ea typeface="SimHei" panose="02010609060101010101" charset="-122"/>
                <a:cs typeface="SimHei" panose="02010609060101010101" charset="-122"/>
                <a:sym typeface="可可唯自强者强" panose="020B0503020204020204" charset="-128"/>
              </a:rPr>
              <a:t>要用智慧去帮助人家，让自己、让人家来离相布施。</a:t>
            </a:r>
            <a:r>
              <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离相布施就是不执著。</a:t>
            </a:r>
            <a:endParaRPr sz="270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
        <p:nvSpPr>
          <p:cNvPr id="7" name="文本框 6"/>
          <p:cNvSpPr txBox="1"/>
          <p:nvPr/>
        </p:nvSpPr>
        <p:spPr>
          <a:xfrm>
            <a:off x="186690" y="304165"/>
            <a:ext cx="11920220" cy="398780"/>
          </a:xfrm>
          <a:prstGeom prst="rect">
            <a:avLst/>
          </a:prstGeom>
          <a:noFill/>
        </p:spPr>
        <p:txBody>
          <a:bodyPr wrap="square" rtlCol="0">
            <a:spAutoFit/>
          </a:bodyPr>
          <a:p>
            <a:pPr algn="r"/>
            <a:r>
              <a:rPr lang="zh-CN" sz="2000">
                <a:solidFill>
                  <a:schemeClr val="bg1">
                    <a:lumMod val="65000"/>
                  </a:schemeClr>
                </a:solidFill>
                <a:effectLst/>
                <a:latin typeface="SimHei" panose="02010609060101010101" charset="-122"/>
                <a:ea typeface="SimHei" panose="02010609060101010101" charset="-122"/>
                <a:sym typeface="可可唯自强者强" panose="020B0503020204020204" charset="-128"/>
              </a:rPr>
              <a:t>【4-44《离相布施，智慧的善业》】</a:t>
            </a:r>
            <a:endParaRPr lang="zh-CN" altLang="en-US" sz="2000">
              <a:solidFill>
                <a:schemeClr val="bg1">
                  <a:lumMod val="6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文本框 2"/>
          <p:cNvSpPr txBox="1"/>
          <p:nvPr/>
        </p:nvSpPr>
        <p:spPr>
          <a:xfrm>
            <a:off x="25400" y="6319520"/>
            <a:ext cx="12142470" cy="368300"/>
          </a:xfrm>
          <a:prstGeom prst="rect">
            <a:avLst/>
          </a:prstGeom>
          <a:noFill/>
        </p:spPr>
        <p:txBody>
          <a:bodyPr wrap="square" rtlCol="0">
            <a:spAutoFit/>
          </a:bodyPr>
          <a:p>
            <a:pPr algn="ctr"/>
            <a:r>
              <a:rPr lang="en-US" altLang="zh-CN">
                <a:solidFill>
                  <a:schemeClr val="bg1">
                    <a:lumMod val="65000"/>
                  </a:schemeClr>
                </a:solidFill>
                <a:effectLst/>
                <a:latin typeface="SimHei" panose="02010609060101010101" charset="-122"/>
                <a:ea typeface="SimHei" panose="02010609060101010101" charset="-122"/>
                <a:cs typeface="SimHei" panose="02010609060101010101" charset="-122"/>
              </a:rPr>
              <a:t>  </a:t>
            </a:r>
            <a:r>
              <a:rPr lang="zh-CN" altLang="en-US">
                <a:solidFill>
                  <a:schemeClr val="bg1">
                    <a:lumMod val="6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a:solidFill>
                  <a:schemeClr val="bg1">
                    <a:lumMod val="65000"/>
                  </a:schemeClr>
                </a:solidFill>
                <a:effectLst/>
                <a:latin typeface="SimHei" panose="02010609060101010101" charset="-122"/>
                <a:ea typeface="SimHei" panose="02010609060101010101" charset="-122"/>
                <a:cs typeface="SimHei" panose="02010609060101010101" charset="-122"/>
                <a:sym typeface="+mn-ea"/>
              </a:rPr>
              <a:t>·</a:t>
            </a:r>
            <a:r>
              <a:rPr lang="zh-CN" altLang="en-US">
                <a:solidFill>
                  <a:schemeClr val="bg1">
                    <a:lumMod val="65000"/>
                  </a:schemeClr>
                </a:solidFill>
                <a:effectLst/>
                <a:latin typeface="SimHei" panose="02010609060101010101" charset="-122"/>
                <a:ea typeface="SimHei" panose="02010609060101010101" charset="-122"/>
                <a:cs typeface="SimHei" panose="02010609060101010101" charset="-122"/>
                <a:sym typeface="+mn-ea"/>
              </a:rPr>
              <a:t>实修链接</a:t>
            </a:r>
            <a:endParaRPr lang="zh-CN" altLang="en-US">
              <a:solidFill>
                <a:schemeClr val="bg1">
                  <a:lumMod val="65000"/>
                </a:schemeClr>
              </a:solidFill>
              <a:effectLst/>
              <a:latin typeface="SimHei" panose="02010609060101010101" charset="-122"/>
              <a:ea typeface="SimHei" panose="02010609060101010101" charset="-122"/>
              <a:cs typeface="SimHei" panose="02010609060101010101" charset="-122"/>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340" y="-635"/>
            <a:ext cx="11195050" cy="6917690"/>
          </a:xfrm>
          <a:prstGeom prst="rect">
            <a:avLst/>
          </a:prstGeom>
        </p:spPr>
        <p:txBody>
          <a:bodyPr vert="horz" lIns="90000" tIns="46800" rIns="90000" bIns="46800" rtlCol="0" anchor="ctr" anchorCtr="0">
            <a:normAutofit lnSpcReduction="1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释迦牟尼佛、观世音菩萨和师父会永远加持保佑每个正信正念的好孩子，佛法的传承靠每个佛子薪火相传，师父会引领你们到达彼岸。希望你们珍惜末法时期最后一班法船，众生的苦就是师父的苦，师父愿你们一世修成报佛恩！</a:t>
            </a: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just">
              <a:lnSpc>
                <a:spcPct val="150000"/>
              </a:lnSpc>
            </a:pP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师父  </a:t>
            </a: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r>
              <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rPr>
              <a:t>                 2021年11月5日 </a:t>
            </a: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KaiTi" panose="02010609060101010101" charset="-122"/>
              <a:ea typeface="KaiTi" panose="02010609060101010101" charset="-122"/>
              <a:cs typeface="KaiT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349200" y="58575"/>
            <a:ext cx="11545200" cy="62630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lnSpc>
                <a:spcPct val="200000"/>
              </a:lnSpc>
            </a:pPr>
            <a:r>
              <a:rPr sz="3500" b="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结束语 </a:t>
            </a:r>
            <a:endParaRPr sz="3500" b="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just">
              <a:lnSpc>
                <a:spcPct val="200000"/>
              </a:lnSpc>
            </a:pPr>
            <a:r>
              <a:rPr sz="2700" b="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本次共修如有不如理不如法的地方，请南无释迦牟尼佛，南无观世音菩萨，恩师盧軍宏臺長，龙天护法慈悲原谅，给我们智慧。加持我们正信正念、如理如法的修心修行，破一品无明，证一分法身！ </a:t>
            </a:r>
            <a:endParaRPr sz="2700" b="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l">
              <a:lnSpc>
                <a:spcPct val="200000"/>
              </a:lnSpc>
            </a:pPr>
            <a:endParaRPr sz="2700" b="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a:p>
            <a:pPr algn="just">
              <a:lnSpc>
                <a:spcPct val="200000"/>
              </a:lnSpc>
            </a:pPr>
            <a:r>
              <a:rPr sz="2700" b="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rPr>
              <a:t>感恩南无释迦牟尼佛！感恩南无观世音菩萨！感恩师父！感恩大家！</a:t>
            </a:r>
            <a:endParaRPr sz="2700" b="0">
              <a:solidFill>
                <a:schemeClr val="accent4">
                  <a:lumMod val="50000"/>
                </a:schemeClr>
              </a:solidFill>
              <a:effectLst/>
              <a:latin typeface="SimHei" panose="02010609060101010101" charset="-122"/>
              <a:ea typeface="SimHei" panose="02010609060101010101" charset="-122"/>
              <a:cs typeface="SimHei"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635" y="1485900"/>
            <a:ext cx="12191365" cy="29845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ctr"/>
            <a:br>
              <a:rPr lang="zh-CN" altLang="en-US" sz="4890">
                <a:solidFill>
                  <a:schemeClr val="accent4">
                    <a:lumMod val="50000"/>
                  </a:schemeClr>
                </a:solidFill>
                <a:effectLst/>
                <a:latin typeface="华康圆体W8" panose="020F0809000000000000" charset="-122"/>
                <a:ea typeface="华康圆体W8" panose="020F0809000000000000" charset="-122"/>
                <a:sym typeface="可可唯自强者强" panose="020B0503020204020204" charset="-128"/>
              </a:rPr>
            </a:br>
            <a:r>
              <a:rPr lang="zh-CN" altLang="en-US" sz="4890">
                <a:solidFill>
                  <a:schemeClr val="accent4">
                    <a:lumMod val="50000"/>
                  </a:schemeClr>
                </a:solidFill>
                <a:effectLst/>
                <a:latin typeface="SimHei" panose="02010609060101010101" charset="-122"/>
                <a:ea typeface="SimHei" panose="02010609060101010101" charset="-122"/>
                <a:sym typeface="可可唯自强者强" panose="020B0503020204020204" charset="-128"/>
              </a:rPr>
              <a:t>学佛修心的目标(一)</a:t>
            </a:r>
            <a:endParaRPr lang="zh-CN" altLang="en-US" sz="4890">
              <a:solidFill>
                <a:schemeClr val="accent4">
                  <a:lumMod val="50000"/>
                </a:schemeClr>
              </a:solidFill>
              <a:effectLst/>
              <a:latin typeface="SimHei" panose="02010609060101010101" charset="-122"/>
              <a:ea typeface="SimHei" panose="02010609060101010101" charset="-122"/>
              <a:sym typeface="可可唯自强者强" panose="020B0503020204020204" charset="-128"/>
            </a:endParaRPr>
          </a:p>
        </p:txBody>
      </p:sp>
      <p:sp>
        <p:nvSpPr>
          <p:cNvPr id="5" name="文本框 4"/>
          <p:cNvSpPr txBox="1"/>
          <p:nvPr/>
        </p:nvSpPr>
        <p:spPr>
          <a:xfrm>
            <a:off x="49530" y="4351020"/>
            <a:ext cx="12142470" cy="398780"/>
          </a:xfrm>
          <a:prstGeom prst="rect">
            <a:avLst/>
          </a:prstGeom>
          <a:noFill/>
        </p:spPr>
        <p:txBody>
          <a:bodyPr wrap="square" rtlCol="0">
            <a:spAutoFit/>
          </a:bodyPr>
          <a:p>
            <a:pPr algn="ctr"/>
            <a:r>
              <a:rPr lang="en-US" altLang="zh-CN" sz="2000">
                <a:solidFill>
                  <a:schemeClr val="accent4">
                    <a:lumMod val="50000"/>
                  </a:schemeClr>
                </a:solidFill>
                <a:effectLst/>
                <a:latin typeface="SimHei" panose="02010609060101010101" charset="-122"/>
                <a:ea typeface="SimHei" panose="02010609060101010101" charset="-122"/>
                <a:cs typeface="SimHei" panose="02010609060101010101" charset="-122"/>
              </a:rPr>
              <a:t>  </a:t>
            </a:r>
            <a:r>
              <a:rPr lang="zh-CN" altLang="en-US" sz="2000" b="1">
                <a:solidFill>
                  <a:schemeClr val="accent4">
                    <a:lumMod val="50000"/>
                  </a:schemeClr>
                </a:solidFill>
                <a:effectLst/>
                <a:latin typeface="SimHei" panose="02010609060101010101" charset="-122"/>
                <a:ea typeface="SimHei" panose="02010609060101010101" charset="-122"/>
                <a:cs typeface="SimHei" panose="02010609060101010101" charset="-122"/>
              </a:rPr>
              <a:t>《白话佛法·第一册》第三篇</a:t>
            </a:r>
            <a:endParaRPr lang="zh-CN" altLang="en-US" sz="2000" b="1">
              <a:solidFill>
                <a:schemeClr val="accent4">
                  <a:lumMod val="50000"/>
                </a:schemeClr>
              </a:solidFill>
              <a:effectLst/>
              <a:latin typeface="SimHei" panose="02010609060101010101" charset="-122"/>
              <a:ea typeface="SimHei" panose="02010609060101010101" charset="-122"/>
              <a:cs typeface="SimHei" panose="02010609060101010101"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5400" y="6302375"/>
            <a:ext cx="12142470" cy="398780"/>
          </a:xfrm>
          <a:prstGeom prst="rect">
            <a:avLst/>
          </a:prstGeom>
          <a:noFill/>
        </p:spPr>
        <p:txBody>
          <a:bodyPr wrap="square" rtlCol="0">
            <a:spAutoFit/>
          </a:bodyPr>
          <a:p>
            <a:pPr algn="ct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
        <p:nvSpPr>
          <p:cNvPr id="4" name="标题 1"/>
          <p:cNvSpPr>
            <a:spLocks noGrp="1"/>
          </p:cNvSpPr>
          <p:nvPr/>
        </p:nvSpPr>
        <p:spPr>
          <a:xfrm>
            <a:off x="300990" y="544830"/>
            <a:ext cx="11640185" cy="575183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zh-CN" altLang="en-US" sz="2700" b="0">
                <a:effectLst/>
                <a:latin typeface="华康圆体W8" panose="020F0809000000000000" charset="-122"/>
                <a:ea typeface="华康圆体W8" panose="020F0809000000000000" charset="-122"/>
                <a:sym typeface="可可唯自强者强" panose="020B0503020204020204" charset="-128"/>
              </a:rPr>
              <a:t> </a:t>
            </a:r>
            <a:r>
              <a:rPr lang="en-US" altLang="zh-CN" sz="2700" b="0">
                <a:effectLst/>
                <a:latin typeface="华康圆体W8" panose="020F0809000000000000" charset="-122"/>
                <a:ea typeface="华康圆体W8" panose="020F0809000000000000" charset="-122"/>
                <a:sym typeface="可可唯自强者强" panose="020B0503020204020204" charset="-128"/>
              </a:rPr>
              <a:t> </a:t>
            </a:r>
            <a:r>
              <a:rPr lang="zh-CN" altLang="en-US" sz="2700" b="0">
                <a:effectLst/>
                <a:latin typeface="SimHei" panose="02010609060101010101" charset="-122"/>
                <a:ea typeface="SimHei" panose="02010609060101010101" charset="-122"/>
                <a:sym typeface="可可唯自强者强" panose="020B0503020204020204" charset="-128"/>
              </a:rPr>
              <a:t> 学佛修心为了什么？这个问题很多人都有答案：往生极乐世界。但是具体说修到什么程度才能往生极乐，怎样的修法才能往生极乐？如果没修那么好，会怎么样？很多人可能就不能解答了。</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实际上往生极乐是个非常崇高的目标，</a:t>
            </a:r>
            <a:r>
              <a:rPr lang="zh-CN" altLang="en-US" sz="2700" b="0">
                <a:effectLst/>
                <a:latin typeface="SimHei" panose="02010609060101010101" charset="-122"/>
                <a:ea typeface="SimHei" panose="02010609060101010101" charset="-122"/>
                <a:sym typeface="可可唯自强者强" panose="020B0503020204020204" charset="-128"/>
              </a:rPr>
              <a:t>所以也就不是那么容易修得到。用个大家都熟悉的例子来讲，人在过世的时候都要经过一个考核，去地府地狱也好，上升天界也好，往生极乐也好，</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都要过一场考评。</a:t>
            </a:r>
            <a:r>
              <a:rPr lang="zh-CN" altLang="en-US" sz="2700" b="0">
                <a:effectLst/>
                <a:latin typeface="SimHei" panose="02010609060101010101" charset="-122"/>
                <a:ea typeface="SimHei" panose="02010609060101010101" charset="-122"/>
                <a:sym typeface="可可唯自强者强" panose="020B0503020204020204" charset="-128"/>
              </a:rPr>
              <a:t>学佛修心就像我们准备考大学，往生极乐就像要考进世界顶级大学：哈佛或牛津，就大多数人而言，这个难度系数太高。比较现实的目标是国内名牌大学、国家普通大学和省会大</a:t>
            </a:r>
            <a:r>
              <a:rPr lang="zh-CN" altLang="en-US" sz="2700" b="0">
                <a:effectLst/>
                <a:latin typeface="SimHei" panose="02010609060101010101" charset="-122"/>
                <a:ea typeface="SimHei" panose="02010609060101010101" charset="-122"/>
                <a:sym typeface="可可唯自强者强" panose="020B0503020204020204" charset="-128"/>
              </a:rPr>
              <a:t>学，也就是天界、阿修罗道及人界。所以</a:t>
            </a:r>
            <a:endParaRPr lang="zh-CN" altLang="en-US" sz="2700" b="0">
              <a:effectLst/>
              <a:latin typeface="SimHei" panose="02010609060101010101" charset="-122"/>
              <a:ea typeface="SimHei" panose="02010609060101010101" charset="-122"/>
              <a:sym typeface="可可唯自强者强" panose="020B0503020204020204" charset="-128"/>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257175" y="553720"/>
            <a:ext cx="11685270" cy="56724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zh-CN" altLang="en-US" sz="2700" b="0">
                <a:effectLst/>
                <a:latin typeface="SimHei" panose="02010609060101010101" charset="-122"/>
                <a:ea typeface="SimHei" panose="02010609060101010101" charset="-122"/>
                <a:sym typeface="可可唯自强者强" panose="020B0503020204020204" charset="-128"/>
              </a:rPr>
              <a:t>我们</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学佛修心就要心想着最高标准，眼睛盯着现实的目标——天界。天界上得越高，留在天界的时间就越长；越接近人界，下来的可能性就越高，因此我们每人都要力争上游。</a:t>
            </a:r>
            <a:endParaRPr lang="zh-CN" altLang="en-US" sz="2700" b="0">
              <a:solidFill>
                <a:schemeClr val="accent1">
                  <a:lumMod val="75000"/>
                </a:schemeClr>
              </a:solidFill>
              <a:effectLst/>
              <a:latin typeface="SimHei" panose="02010609060101010101" charset="-122"/>
              <a:ea typeface="SimHei" panose="02010609060101010101" charset="-122"/>
              <a:sym typeface="可可唯自强者强" panose="020B0503020204020204" charset="-128"/>
            </a:endParaRPr>
          </a:p>
          <a:p>
            <a:pPr algn="l">
              <a:lnSpc>
                <a:spcPct val="150000"/>
              </a:lnSpc>
            </a:pPr>
            <a:r>
              <a:rPr lang="en-US" altLang="zh-CN" sz="2700" b="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   </a:t>
            </a:r>
            <a:r>
              <a:rPr lang="zh-CN" altLang="en-US" sz="2700" b="0">
                <a:effectLst/>
                <a:latin typeface="SimHei" panose="02010609060101010101" charset="-122"/>
                <a:ea typeface="SimHei" panose="02010609060101010101" charset="-122"/>
                <a:sym typeface="可可唯自强者强" panose="020B0503020204020204" charset="-128"/>
              </a:rPr>
              <a:t>人为什么多在人界以下轮回？</a:t>
            </a:r>
            <a:endParaRPr lang="zh-CN" altLang="en-US" sz="2700" b="0">
              <a:effectLst/>
              <a:latin typeface="SimHei" panose="02010609060101010101" charset="-122"/>
              <a:ea typeface="SimHei" panose="02010609060101010101" charset="-122"/>
              <a:sym typeface="可可唯自强者强" panose="020B0503020204020204" charset="-128"/>
            </a:endParaRPr>
          </a:p>
          <a:p>
            <a:pPr algn="l">
              <a:lnSpc>
                <a:spcPct val="150000"/>
              </a:lnSpc>
            </a:pPr>
            <a:r>
              <a:rPr lang="en-US" altLang="zh-CN" sz="2700" b="0">
                <a:effectLst/>
                <a:latin typeface="SimHei" panose="02010609060101010101" charset="-122"/>
                <a:ea typeface="SimHei" panose="02010609060101010101" charset="-122"/>
                <a:sym typeface="可可唯自强者强" panose="020B0503020204020204" charset="-128"/>
              </a:rPr>
              <a:t>   </a:t>
            </a:r>
            <a:r>
              <a:rPr lang="zh-CN" altLang="en-US" sz="2700" b="0">
                <a:effectLst/>
                <a:latin typeface="SimHei" panose="02010609060101010101" charset="-122"/>
                <a:ea typeface="SimHei" panose="02010609060101010101" charset="-122"/>
                <a:sym typeface="可可唯自强者强" panose="020B0503020204020204" charset="-128"/>
              </a:rPr>
              <a:t>究竟天界或地府的生活是什么样子？</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实际上人间就是各界的一个缩影，</a:t>
            </a:r>
            <a:r>
              <a:rPr lang="zh-CN" altLang="en-US" sz="2700" b="0">
                <a:effectLst/>
                <a:latin typeface="SimHei" panose="02010609060101010101" charset="-122"/>
                <a:ea typeface="SimHei" panose="02010609060101010101" charset="-122"/>
                <a:sym typeface="可可唯自强者强" panose="020B0503020204020204" charset="-128"/>
              </a:rPr>
              <a:t>自己周围所有人的生活综合起来</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就是一部活生生的《大藏经》</a:t>
            </a:r>
            <a:r>
              <a:rPr lang="zh-CN" altLang="en-US" sz="2700" b="0">
                <a:effectLst/>
                <a:latin typeface="SimHei" panose="02010609060101010101" charset="-122"/>
                <a:ea typeface="SimHei" panose="02010609060101010101" charset="-122"/>
                <a:sym typeface="可可唯自强者强" panose="020B0503020204020204" charset="-128"/>
              </a:rPr>
              <a:t>：有的人身居高位，呼风唤雨，有的春风得意，一帆风顺，像生活在天上；有的人生命不息奋斗不止，看重的不是结</a:t>
            </a:r>
            <a:r>
              <a:rPr lang="zh-CN" altLang="en-US" sz="2700" b="0">
                <a:effectLst/>
                <a:latin typeface="SimHei" panose="02010609060101010101" charset="-122"/>
                <a:ea typeface="SimHei" panose="02010609060101010101" charset="-122"/>
                <a:sym typeface="可可唯自强者强" panose="020B0503020204020204" charset="-128"/>
              </a:rPr>
              <a:t>果，而是过程，阿修罗道的典型风格；而大多数人关心的是柴米油盐，没有大喜大悲，普通</a:t>
            </a:r>
            <a:endParaRPr lang="en-US" altLang="zh-CN"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2" name="文本框 1"/>
          <p:cNvSpPr txBox="1"/>
          <p:nvPr/>
        </p:nvSpPr>
        <p:spPr>
          <a:xfrm>
            <a:off x="25400" y="6302375"/>
            <a:ext cx="12142470" cy="398780"/>
          </a:xfrm>
          <a:prstGeom prst="rect">
            <a:avLst/>
          </a:prstGeom>
          <a:noFill/>
        </p:spPr>
        <p:txBody>
          <a:bodyPr wrap="square" rtlCol="0">
            <a:spAutoFit/>
          </a:bodyPr>
          <a:p>
            <a:pPr algn="ct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217170" y="704215"/>
            <a:ext cx="11745595" cy="549719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zh-CN" altLang="en-US" sz="2700" b="0">
                <a:effectLst/>
                <a:latin typeface="SimHei" panose="02010609060101010101" charset="-122"/>
                <a:ea typeface="SimHei" panose="02010609060101010101" charset="-122"/>
                <a:sym typeface="可可唯自强者强" panose="020B0503020204020204" charset="-128"/>
              </a:rPr>
              <a:t>人的生活；还有人病痛缠身，历尽磨难，或又惨遇天灾人祸，一幅地狱惨象……所以不言而喻，</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天界才是我们的目标。</a:t>
            </a:r>
            <a:endPar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endParaRPr>
          </a:p>
          <a:p>
            <a:pPr algn="l">
              <a:lnSpc>
                <a:spcPct val="150000"/>
              </a:lnSpc>
            </a:pPr>
            <a:r>
              <a:rPr lang="en-US" altLang="zh-CN" sz="2700" b="0">
                <a:effectLst/>
                <a:latin typeface="SimHei" panose="02010609060101010101" charset="-122"/>
                <a:ea typeface="SimHei" panose="02010609060101010101" charset="-122"/>
                <a:sym typeface="可可唯自强者强" panose="020B0503020204020204" charset="-128"/>
              </a:rPr>
              <a:t>   </a:t>
            </a:r>
            <a:r>
              <a:rPr lang="zh-CN" altLang="en-US" sz="2700" b="0">
                <a:effectLst/>
                <a:latin typeface="SimHei" panose="02010609060101010101" charset="-122"/>
                <a:ea typeface="SimHei" panose="02010609060101010101" charset="-122"/>
                <a:sym typeface="可可唯自强者强" panose="020B0503020204020204" charset="-128"/>
              </a:rPr>
              <a:t>既然人间的生活如同考大学，那考试的内容就要统一。也就并不意味着人人都有资格坐在考场里。我们在准备的过程中，就要知道什么资格可以参加上天界的考试，考评的内容是什么。在说明这点之前，我们先要明白人之所以在人界，是什么羁绊着我们。</a:t>
            </a:r>
            <a:endParaRPr lang="zh-CN" altLang="en-US" sz="2700" b="0">
              <a:effectLst/>
              <a:latin typeface="SimHei" panose="02010609060101010101" charset="-122"/>
              <a:ea typeface="SimHei" panose="02010609060101010101" charset="-122"/>
              <a:sym typeface="可可唯自强者强" panose="020B0503020204020204" charset="-128"/>
            </a:endParaRPr>
          </a:p>
          <a:p>
            <a:pPr algn="l">
              <a:lnSpc>
                <a:spcPct val="150000"/>
              </a:lnSpc>
            </a:pPr>
            <a:r>
              <a:rPr lang="en-US" altLang="zh-CN" sz="2700" b="0">
                <a:effectLst/>
                <a:latin typeface="SimHei" panose="02010609060101010101" charset="-122"/>
                <a:ea typeface="SimHei" panose="02010609060101010101" charset="-122"/>
                <a:sym typeface="可可唯自强者强" panose="020B0503020204020204" charset="-128"/>
              </a:rPr>
              <a:t>   </a:t>
            </a:r>
            <a:r>
              <a:rPr lang="zh-CN" altLang="en-US" sz="2700" b="0">
                <a:effectLst/>
                <a:latin typeface="SimHei" panose="02010609060101010101" charset="-122"/>
                <a:ea typeface="SimHei" panose="02010609060101010101" charset="-122"/>
                <a:sym typeface="可可唯自强者强" panose="020B0503020204020204" charset="-128"/>
              </a:rPr>
              <a:t>由于往生今世的所作所为，</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每个人灵魂上都有孽障，都有福报，</a:t>
            </a:r>
            <a:r>
              <a:rPr lang="zh-CN" altLang="en-US" sz="2700" b="0">
                <a:effectLst/>
                <a:latin typeface="SimHei" panose="02010609060101010101" charset="-122"/>
                <a:ea typeface="SimHei" panose="02010609060101010101" charset="-122"/>
                <a:sym typeface="可可唯自强者强" panose="020B0503020204020204" charset="-128"/>
              </a:rPr>
              <a:t>区别仅仅在于多少而已。</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每个孽障，每个福报自它形成之刻起，一端连着你自己，另一端连着缘。</a:t>
            </a:r>
            <a:r>
              <a:rPr lang="zh-CN" altLang="en-US" sz="2700" b="0">
                <a:effectLst/>
                <a:latin typeface="SimHei" panose="02010609060101010101" charset="-122"/>
                <a:ea typeface="SimHei" panose="02010609060101010101" charset="-122"/>
                <a:sym typeface="可可唯自强者强" panose="020B0503020204020204" charset="-128"/>
              </a:rPr>
              <a:t>形象地讲，</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孽障</a:t>
            </a:r>
            <a:r>
              <a:rPr lang="zh-CN" altLang="en-US" sz="2700" b="0">
                <a:effectLst/>
                <a:latin typeface="SimHei" panose="02010609060101010101" charset="-122"/>
                <a:ea typeface="SimHei" panose="02010609060101010101" charset="-122"/>
                <a:sym typeface="可可唯自强者强" panose="020B0503020204020204" charset="-128"/>
              </a:rPr>
              <a:t>发出的是</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黑丝</a:t>
            </a:r>
            <a:r>
              <a:rPr lang="zh-CN" altLang="en-US" sz="2700" b="0">
                <a:effectLst/>
                <a:latin typeface="SimHei" panose="02010609060101010101" charset="-122"/>
                <a:ea typeface="SimHei" panose="02010609060101010101" charset="-122"/>
                <a:sym typeface="可可唯自强者强" panose="020B0503020204020204" charset="-128"/>
              </a:rPr>
              <a:t>产生的</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是</a:t>
            </a:r>
            <a:endParaRPr lang="en-US" altLang="zh-CN"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3" name="文本框 2"/>
          <p:cNvSpPr txBox="1"/>
          <p:nvPr/>
        </p:nvSpPr>
        <p:spPr>
          <a:xfrm>
            <a:off x="25400" y="6302375"/>
            <a:ext cx="12142470" cy="398780"/>
          </a:xfrm>
          <a:prstGeom prst="rect">
            <a:avLst/>
          </a:prstGeom>
          <a:noFill/>
        </p:spPr>
        <p:txBody>
          <a:bodyPr wrap="square" rtlCol="0">
            <a:spAutoFit/>
          </a:bodyPr>
          <a:p>
            <a:pPr algn="ct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242570" y="675640"/>
            <a:ext cx="11727180" cy="544322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Microsoft YaHei" panose="020B0503020204020204" pitchFamily="34" charset="-122"/>
                <a:cs typeface="+mj-cs"/>
              </a:defRPr>
            </a:lvl1pPr>
          </a:lstStyle>
          <a:p>
            <a:pPr algn="l">
              <a:lnSpc>
                <a:spcPct val="150000"/>
              </a:lnSpc>
            </a:pP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阻力，</a:t>
            </a:r>
            <a:r>
              <a:rPr lang="zh-CN" altLang="en-US" sz="2700" b="0">
                <a:effectLst/>
                <a:latin typeface="SimHei" panose="02010609060101010101" charset="-122"/>
                <a:ea typeface="SimHei" panose="02010609060101010101" charset="-122"/>
                <a:sym typeface="可可唯自强者强" panose="020B0503020204020204" charset="-128"/>
              </a:rPr>
              <a:t>连着的是你所欠债之人，也就是债主；</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福报</a:t>
            </a:r>
            <a:r>
              <a:rPr lang="zh-CN" altLang="en-US" sz="2700" b="0">
                <a:effectLst/>
                <a:latin typeface="SimHei" panose="02010609060101010101" charset="-122"/>
                <a:ea typeface="SimHei" panose="02010609060101010101" charset="-122"/>
                <a:sym typeface="可可唯自强者强" panose="020B0503020204020204" charset="-128"/>
              </a:rPr>
              <a:t>则是</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白丝，</a:t>
            </a:r>
            <a:r>
              <a:rPr lang="zh-CN" altLang="en-US" sz="2700" b="0">
                <a:effectLst/>
                <a:latin typeface="SimHei" panose="02010609060101010101" charset="-122"/>
                <a:ea typeface="SimHei" panose="02010609060101010101" charset="-122"/>
                <a:sym typeface="可可唯自强者强" panose="020B0503020204020204" charset="-128"/>
              </a:rPr>
              <a:t>产生的</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是助力，</a:t>
            </a:r>
            <a:r>
              <a:rPr lang="zh-CN" altLang="en-US" sz="2700" b="0">
                <a:effectLst/>
                <a:latin typeface="SimHei" panose="02010609060101010101" charset="-122"/>
                <a:ea typeface="SimHei" panose="02010609060101010101" charset="-122"/>
                <a:sym typeface="可可唯自强者强" panose="020B0503020204020204" charset="-128"/>
              </a:rPr>
              <a:t>来自欠你的人，这就是业力。孽障或福报越大，丝就越粗，相应的阻力或助力也就是越大。在未出生时，与这张网连着的父母就开始还债，出</a:t>
            </a:r>
            <a:r>
              <a:rPr sz="2700" b="0">
                <a:effectLst/>
                <a:latin typeface="SimHei" panose="02010609060101010101" charset="-122"/>
                <a:ea typeface="SimHei" panose="02010609060101010101" charset="-122"/>
                <a:sym typeface="可可唯自强者强" panose="020B0503020204020204" charset="-128"/>
              </a:rPr>
              <a:t>生后连着的是兄弟姐妹、亲朋好友，上学后，又加上同学老师，然后就是朋友、夫妻、子女、工作同事等等，逐一地还债或讨债，</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这张网就是尘丝之网—</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—尘网。</a:t>
            </a:r>
            <a:r>
              <a:rPr sz="2700" b="0">
                <a:effectLst/>
                <a:latin typeface="SimHei" panose="02010609060101010101" charset="-122"/>
                <a:ea typeface="SimHei" panose="02010609060101010101" charset="-122"/>
                <a:sym typeface="可可唯自强者强" panose="020B0503020204020204" charset="-128"/>
              </a:rPr>
              <a:t>我们人的灵魂就束缚在这个尘网的中央，受着尘缘的牵制，</a:t>
            </a:r>
            <a:r>
              <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rPr>
              <a:t>它左右着前进的方向，从而造成了一个人命运的高低起伏。</a:t>
            </a:r>
            <a:r>
              <a:rPr sz="2700" b="0">
                <a:effectLst/>
                <a:latin typeface="SimHei" panose="02010609060101010101" charset="-122"/>
                <a:ea typeface="SimHei" panose="02010609060101010101" charset="-122"/>
                <a:sym typeface="可可唯自强者强" panose="020B0503020204020204" charset="-128"/>
              </a:rPr>
              <a:t>我们每天都在这生命的时时刻刻制造着或接收着新的缘分，缘由心起，身口意是孽障的源头，动一个坏念头，干一件</a:t>
            </a:r>
            <a:endParaRPr lang="zh-CN" altLang="en-US" sz="2700">
              <a:solidFill>
                <a:schemeClr val="accent1">
                  <a:lumMod val="75000"/>
                </a:schemeClr>
              </a:solidFill>
              <a:effectLst/>
              <a:latin typeface="SimHei" panose="02010609060101010101" charset="-122"/>
              <a:ea typeface="SimHei" panose="02010609060101010101" charset="-122"/>
              <a:sym typeface="可可唯自强者强" panose="020B0503020204020204" charset="-128"/>
            </a:endParaRPr>
          </a:p>
        </p:txBody>
      </p:sp>
      <p:sp>
        <p:nvSpPr>
          <p:cNvPr id="5" name="文本框 4"/>
          <p:cNvSpPr txBox="1"/>
          <p:nvPr/>
        </p:nvSpPr>
        <p:spPr>
          <a:xfrm>
            <a:off x="25400" y="6302375"/>
            <a:ext cx="12142470" cy="398780"/>
          </a:xfrm>
          <a:prstGeom prst="rect">
            <a:avLst/>
          </a:prstGeom>
          <a:noFill/>
        </p:spPr>
        <p:txBody>
          <a:bodyPr wrap="square" rtlCol="0">
            <a:spAutoFit/>
          </a:bodyPr>
          <a:p>
            <a:pPr algn="ct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  </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《白话佛法·第一册》第三篇</a:t>
            </a:r>
            <a:r>
              <a:rPr lang="en-US" altLang="zh-CN" sz="2000">
                <a:solidFill>
                  <a:schemeClr val="bg1">
                    <a:lumMod val="75000"/>
                  </a:schemeClr>
                </a:solidFill>
                <a:effectLst/>
                <a:latin typeface="SimHei" panose="02010609060101010101" charset="-122"/>
                <a:ea typeface="SimHei" panose="02010609060101010101" charset="-122"/>
                <a:cs typeface="SimHei" panose="02010609060101010101" charset="-122"/>
              </a:rPr>
              <a:t>·</a:t>
            </a:r>
            <a:r>
              <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rPr>
              <a:t>原文</a:t>
            </a:r>
            <a:endParaRPr lang="zh-CN" altLang="en-US" sz="2000">
              <a:solidFill>
                <a:schemeClr val="bg1">
                  <a:lumMod val="75000"/>
                </a:schemeClr>
              </a:solidFill>
              <a:effectLst/>
              <a:latin typeface="SimHei" panose="02010609060101010101" charset="-122"/>
              <a:ea typeface="SimHei" panose="02010609060101010101" charset="-122"/>
              <a:cs typeface="SimHei" panose="02010609060101010101" charset="-122"/>
            </a:endParaRPr>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BEAUTIFY_FLAG" val="#wm#"/>
  <p:tag name="KSO_WM_TEMPLATE_CATEGORY" val="custom"/>
  <p:tag name="KSO_WM_TEMPLATE_INDEX" val="20205176"/>
</p:tagLst>
</file>

<file path=ppt/tags/tag101.xml><?xml version="1.0" encoding="utf-8"?>
<p:tagLst xmlns:p="http://schemas.openxmlformats.org/presentationml/2006/main">
  <p:tag name="KSO_WM_BEAUTIFY_FLAG" val="#wm#"/>
  <p:tag name="KSO_WM_TEMPLATE_CATEGORY" val="custom"/>
  <p:tag name="KSO_WM_TEMPLATE_INDEX" val="20205176"/>
</p:tagLst>
</file>

<file path=ppt/tags/tag102.xml><?xml version="1.0" encoding="utf-8"?>
<p:tagLst xmlns:p="http://schemas.openxmlformats.org/presentationml/2006/main">
  <p:tag name="KSO_WM_BEAUTIFY_FLAG" val="#wm#"/>
  <p:tag name="KSO_WM_TEMPLATE_CATEGORY" val="custom"/>
  <p:tag name="KSO_WM_TEMPLATE_INDEX" val="20205176"/>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BEAUTIFY_FLAG" val="#wm#"/>
  <p:tag name="KSO_WM_TEMPLATE_CATEGORY" val="custom"/>
  <p:tag name="KSO_WM_TEMPLATE_INDEX" val="20205176"/>
</p:tagLst>
</file>

<file path=ppt/tags/tag75.xml><?xml version="1.0" encoding="utf-8"?>
<p:tagLst xmlns:p="http://schemas.openxmlformats.org/presentationml/2006/main">
  <p:tag name="KSO_WM_BEAUTIFY_FLAG" val="#wm#"/>
  <p:tag name="KSO_WM_TEMPLATE_CATEGORY" val="custom"/>
  <p:tag name="KSO_WM_TEMPLATE_INDEX" val="20205176"/>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KSO_WM_BEAUTIFY_FLAG" val="#wm#"/>
  <p:tag name="KSO_WM_TEMPLATE_CATEGORY" val="custom"/>
  <p:tag name="KSO_WM_TEMPLATE_INDEX" val="20205176"/>
</p:tagLst>
</file>

<file path=ppt/tags/tag78.xml><?xml version="1.0" encoding="utf-8"?>
<p:tagLst xmlns:p="http://schemas.openxmlformats.org/presentationml/2006/main">
  <p:tag name="KSO_WM_BEAUTIFY_FLAG" val="#wm#"/>
  <p:tag name="KSO_WM_TEMPLATE_CATEGORY" val="custom"/>
  <p:tag name="KSO_WM_TEMPLATE_INDEX" val="20205176"/>
</p:tagLst>
</file>

<file path=ppt/tags/tag79.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176"/>
</p:tagLst>
</file>

<file path=ppt/tags/tag81.xml><?xml version="1.0" encoding="utf-8"?>
<p:tagLst xmlns:p="http://schemas.openxmlformats.org/presentationml/2006/main">
  <p:tag name="KSO_WM_BEAUTIFY_FLAG" val="#wm#"/>
  <p:tag name="KSO_WM_TEMPLATE_CATEGORY" val="custom"/>
  <p:tag name="KSO_WM_TEMPLATE_INDEX" val="20205176"/>
</p:tagLst>
</file>

<file path=ppt/tags/tag82.xml><?xml version="1.0" encoding="utf-8"?>
<p:tagLst xmlns:p="http://schemas.openxmlformats.org/presentationml/2006/main">
  <p:tag name="KSO_WM_BEAUTIFY_FLAG" val="#wm#"/>
  <p:tag name="KSO_WM_TEMPLATE_CATEGORY" val="custom"/>
  <p:tag name="KSO_WM_TEMPLATE_INDEX" val="20205176"/>
</p:tagLst>
</file>

<file path=ppt/tags/tag83.xml><?xml version="1.0" encoding="utf-8"?>
<p:tagLst xmlns:p="http://schemas.openxmlformats.org/presentationml/2006/main">
  <p:tag name="KSO_WM_BEAUTIFY_FLAG" val="#wm#"/>
  <p:tag name="KSO_WM_TEMPLATE_CATEGORY" val="custom"/>
  <p:tag name="KSO_WM_TEMPLATE_INDEX" val="20205176"/>
</p:tagLst>
</file>

<file path=ppt/tags/tag84.xml><?xml version="1.0" encoding="utf-8"?>
<p:tagLst xmlns:p="http://schemas.openxmlformats.org/presentationml/2006/main">
  <p:tag name="KSO_WM_BEAUTIFY_FLAG" val="#wm#"/>
  <p:tag name="KSO_WM_TEMPLATE_CATEGORY" val="custom"/>
  <p:tag name="KSO_WM_TEMPLATE_INDEX" val="20205176"/>
</p:tagLst>
</file>

<file path=ppt/tags/tag85.xml><?xml version="1.0" encoding="utf-8"?>
<p:tagLst xmlns:p="http://schemas.openxmlformats.org/presentationml/2006/main">
  <p:tag name="KSO_WM_BEAUTIFY_FLAG" val="#wm#"/>
  <p:tag name="KSO_WM_TEMPLATE_CATEGORY" val="custom"/>
  <p:tag name="KSO_WM_TEMPLATE_INDEX" val="20205176"/>
</p:tagLst>
</file>

<file path=ppt/tags/tag86.xml><?xml version="1.0" encoding="utf-8"?>
<p:tagLst xmlns:p="http://schemas.openxmlformats.org/presentationml/2006/main">
  <p:tag name="KSO_WM_BEAUTIFY_FLAG" val="#wm#"/>
  <p:tag name="KSO_WM_TEMPLATE_CATEGORY" val="custom"/>
  <p:tag name="KSO_WM_TEMPLATE_INDEX" val="20205176"/>
</p:tagLst>
</file>

<file path=ppt/tags/tag87.xml><?xml version="1.0" encoding="utf-8"?>
<p:tagLst xmlns:p="http://schemas.openxmlformats.org/presentationml/2006/main">
  <p:tag name="KSO_WM_BEAUTIFY_FLAG" val="#wm#"/>
  <p:tag name="KSO_WM_TEMPLATE_CATEGORY" val="custom"/>
  <p:tag name="KSO_WM_TEMPLATE_INDEX" val="20205176"/>
</p:tagLst>
</file>

<file path=ppt/tags/tag88.xml><?xml version="1.0" encoding="utf-8"?>
<p:tagLst xmlns:p="http://schemas.openxmlformats.org/presentationml/2006/main">
  <p:tag name="KSO_WM_BEAUTIFY_FLAG" val="#wm#"/>
  <p:tag name="KSO_WM_TEMPLATE_CATEGORY" val="custom"/>
  <p:tag name="KSO_WM_TEMPLATE_INDEX" val="20205176"/>
</p:tagLst>
</file>

<file path=ppt/tags/tag89.xml><?xml version="1.0" encoding="utf-8"?>
<p:tagLst xmlns:p="http://schemas.openxmlformats.org/presentationml/2006/main">
  <p:tag name="KSO_WM_BEAUTIFY_FLAG" val="#wm#"/>
  <p:tag name="KSO_WM_TEMPLATE_CATEGORY" val="custom"/>
  <p:tag name="KSO_WM_TEMPLATE_INDEX" val="20205176"/>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205176"/>
</p:tagLst>
</file>

<file path=ppt/tags/tag91.xml><?xml version="1.0" encoding="utf-8"?>
<p:tagLst xmlns:p="http://schemas.openxmlformats.org/presentationml/2006/main">
  <p:tag name="KSO_WM_BEAUTIFY_FLAG" val="#wm#"/>
  <p:tag name="KSO_WM_TEMPLATE_CATEGORY" val="custom"/>
  <p:tag name="KSO_WM_TEMPLATE_INDEX" val="20205176"/>
</p:tagLst>
</file>

<file path=ppt/tags/tag92.xml><?xml version="1.0" encoding="utf-8"?>
<p:tagLst xmlns:p="http://schemas.openxmlformats.org/presentationml/2006/main">
  <p:tag name="KSO_WM_BEAUTIFY_FLAG" val="#wm#"/>
  <p:tag name="KSO_WM_TEMPLATE_CATEGORY" val="custom"/>
  <p:tag name="KSO_WM_TEMPLATE_INDEX" val="20205176"/>
</p:tagLst>
</file>

<file path=ppt/tags/tag93.xml><?xml version="1.0" encoding="utf-8"?>
<p:tagLst xmlns:p="http://schemas.openxmlformats.org/presentationml/2006/main">
  <p:tag name="KSO_WM_BEAUTIFY_FLAG" val="#wm#"/>
  <p:tag name="KSO_WM_TEMPLATE_CATEGORY" val="custom"/>
  <p:tag name="KSO_WM_TEMPLATE_INDEX" val="20205176"/>
</p:tagLst>
</file>

<file path=ppt/tags/tag94.xml><?xml version="1.0" encoding="utf-8"?>
<p:tagLst xmlns:p="http://schemas.openxmlformats.org/presentationml/2006/main">
  <p:tag name="KSO_WM_BEAUTIFY_FLAG" val="#wm#"/>
  <p:tag name="KSO_WM_TEMPLATE_CATEGORY" val="custom"/>
  <p:tag name="KSO_WM_TEMPLATE_INDEX" val="20205176"/>
</p:tagLst>
</file>

<file path=ppt/tags/tag95.xml><?xml version="1.0" encoding="utf-8"?>
<p:tagLst xmlns:p="http://schemas.openxmlformats.org/presentationml/2006/main">
  <p:tag name="KSO_WM_BEAUTIFY_FLAG" val="#wm#"/>
  <p:tag name="KSO_WM_TEMPLATE_CATEGORY" val="custom"/>
  <p:tag name="KSO_WM_TEMPLATE_INDEX" val="20205176"/>
</p:tagLst>
</file>

<file path=ppt/tags/tag96.xml><?xml version="1.0" encoding="utf-8"?>
<p:tagLst xmlns:p="http://schemas.openxmlformats.org/presentationml/2006/main">
  <p:tag name="KSO_WM_BEAUTIFY_FLAG" val="#wm#"/>
  <p:tag name="KSO_WM_TEMPLATE_CATEGORY" val="custom"/>
  <p:tag name="KSO_WM_TEMPLATE_INDEX" val="20205176"/>
</p:tagLst>
</file>

<file path=ppt/tags/tag9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8.xml><?xml version="1.0" encoding="utf-8"?>
<p:tagLst xmlns:p="http://schemas.openxmlformats.org/presentationml/2006/main">
  <p:tag name="KSO_WM_BEAUTIFY_FLAG" val="#wm#"/>
  <p:tag name="KSO_WM_TEMPLATE_CATEGORY" val="custom"/>
  <p:tag name="KSO_WM_TEMPLATE_INDEX" val="20205176"/>
</p:tagLst>
</file>

<file path=ppt/tags/tag99.xml><?xml version="1.0" encoding="utf-8"?>
<p:tagLst xmlns:p="http://schemas.openxmlformats.org/presentationml/2006/main">
  <p:tag name="KSO_WM_BEAUTIFY_FLAG" val="#wm#"/>
  <p:tag name="KSO_WM_TEMPLATE_CATEGORY" val="custom"/>
  <p:tag name="KSO_WM_TEMPLATE_INDEX" val="20205176"/>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2.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8763</Words>
  <Application>WPS Presentation</Application>
  <PresentationFormat>宽屏</PresentationFormat>
  <Paragraphs>243</Paragraphs>
  <Slides>40</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40</vt:i4>
      </vt:variant>
    </vt:vector>
  </HeadingPairs>
  <TitlesOfParts>
    <vt:vector size="53" baseType="lpstr">
      <vt:lpstr>Arial</vt:lpstr>
      <vt:lpstr>SimSun</vt:lpstr>
      <vt:lpstr>Wingdings</vt:lpstr>
      <vt:lpstr>Microsoft YaHei</vt:lpstr>
      <vt:lpstr>Wingdings</vt:lpstr>
      <vt:lpstr>KaiTi</vt:lpstr>
      <vt:lpstr>可可唯自强者强</vt:lpstr>
      <vt:lpstr>Yu Gothic UI</vt:lpstr>
      <vt:lpstr>华康圆体W8</vt:lpstr>
      <vt:lpstr>SimHei</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点滴心度</cp:lastModifiedBy>
  <cp:revision>199</cp:revision>
  <dcterms:created xsi:type="dcterms:W3CDTF">2019-06-19T02:08:00Z</dcterms:created>
  <dcterms:modified xsi:type="dcterms:W3CDTF">2022-06-11T12:47:42Z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1033-11.2.0.11130</vt:lpwstr>
  </property>
  <property fmtid="{D5CDD505-2E9C-101B-9397-08002B2CF9AE}" pid="3" name="ICV">
    <vt:lpwstr>B710909002344EDF82B4B9A9C48C8DD7</vt:lpwstr>
  </property>
</Properties>
</file>